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6" r:id="rId7"/>
    <p:sldId id="262" r:id="rId8"/>
    <p:sldId id="268" r:id="rId9"/>
    <p:sldId id="267" r:id="rId10"/>
    <p:sldId id="269" r:id="rId11"/>
    <p:sldId id="263" r:id="rId12"/>
    <p:sldId id="279" r:id="rId13"/>
    <p:sldId id="280" r:id="rId14"/>
    <p:sldId id="288" r:id="rId15"/>
    <p:sldId id="278" r:id="rId16"/>
    <p:sldId id="264" r:id="rId17"/>
    <p:sldId id="265" r:id="rId18"/>
    <p:sldId id="275" r:id="rId19"/>
    <p:sldId id="282" r:id="rId20"/>
    <p:sldId id="283" r:id="rId21"/>
    <p:sldId id="284" r:id="rId22"/>
    <p:sldId id="285" r:id="rId23"/>
    <p:sldId id="274" r:id="rId24"/>
    <p:sldId id="281" r:id="rId25"/>
    <p:sldId id="286" r:id="rId26"/>
    <p:sldId id="287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6DDC9-3FD5-4140-8B54-FC6F50449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4903F9-EC7F-4299-8CB4-E2F7F9E9A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CC12C0-C244-4E80-B0DD-EFC52D1EB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721-70BF-4848-AAE1-C67EBFBD542D}" type="datetimeFigureOut">
              <a:rPr lang="es-CL" smtClean="0"/>
              <a:t>18-04-2022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8287C3-2A94-4793-A136-CA9FB617E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74FB1A-E466-4473-A0C4-8F4C2651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9916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6AE74C-486A-4AE1-B5DC-29479BAA6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A3DEB11-BB50-47E8-9FA8-02266B0B6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305AC9-B00F-467C-AB77-285DB54F2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721-70BF-4848-AAE1-C67EBFBD542D}" type="datetimeFigureOut">
              <a:rPr lang="es-CL" smtClean="0"/>
              <a:t>18-04-2022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0AD6EB-6E99-4803-A1C3-7F58E17A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DCC824-28FA-4CD6-9613-AFBC12FE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16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39C35FF-3BCD-4749-B84C-77ED0E9680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B7A99B-2E34-47A2-B037-586A983EF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40B0A4-5B21-4265-B27E-2439559F3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721-70BF-4848-AAE1-C67EBFBD542D}" type="datetimeFigureOut">
              <a:rPr lang="es-CL" smtClean="0"/>
              <a:t>18-04-2022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892BB7-EB0E-47CA-B562-B9766D05E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DBCD9C-1A4D-4699-9FBC-7DD25FE10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33436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8561F-0B3B-4520-AD78-03BBDA67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F6BF68-4A9E-4042-BB57-7ADCB0E94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C72778-DCC0-4F7A-86E7-365D563D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721-70BF-4848-AAE1-C67EBFBD542D}" type="datetimeFigureOut">
              <a:rPr lang="es-CL" smtClean="0"/>
              <a:t>18-04-2022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B4B597-77C9-4694-85A6-7ABAED38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576C5B-11CA-4805-9439-0AB847E5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6629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537A5C-EA25-453C-85CA-0AEC8AA78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C8E27C-A817-40C6-980A-97ED59236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FA9DA3-9621-4AE0-A01E-A421EFE90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721-70BF-4848-AAE1-C67EBFBD542D}" type="datetimeFigureOut">
              <a:rPr lang="es-CL" smtClean="0"/>
              <a:t>18-04-2022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F3C516-7A26-4DCF-8FBE-ECC3823DD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575C2F-F23A-46DE-92CC-14A9D1DB7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346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55DC65-90C2-4AF6-8A62-E2A0E4B90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47C89C-D963-4BC9-B80B-2A6EA0BDB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A069D2-6702-454D-A53A-9AB12E569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AF3B0A-E6B7-4F96-8C4E-2D5D427A4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721-70BF-4848-AAE1-C67EBFBD542D}" type="datetimeFigureOut">
              <a:rPr lang="es-CL" smtClean="0"/>
              <a:t>18-04-2022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B83054A-EC4E-45EC-8EF2-3A29099E1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B416FA-10C5-4E57-9ED3-0F7B5DCB9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1558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0ABB4-408D-4C2E-BF26-15EC78DC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1FEB6B-8F15-412F-834F-263368F0E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F88D241-8A0C-4ED4-8699-F3A687F66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53C4E1D-67AC-4FEF-B6C4-B8F6D8A00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0ACAF3F-890D-4C5B-9E92-C57182904A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A04442B-1C19-4E40-BABE-D123CF5E5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721-70BF-4848-AAE1-C67EBFBD542D}" type="datetimeFigureOut">
              <a:rPr lang="es-CL" smtClean="0"/>
              <a:t>18-04-2022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0D3AF5F-AF80-48E2-A2E9-535285DFD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3A8A43A-83B9-4591-8139-F35AC4BBA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890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C9A59-16AD-466A-A992-9DAC1590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7674C3-4C25-406D-9088-774EEBA48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721-70BF-4848-AAE1-C67EBFBD542D}" type="datetimeFigureOut">
              <a:rPr lang="es-CL" smtClean="0"/>
              <a:t>18-04-2022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CB340DB-DBCE-4B0C-A0C1-DDC30250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9B4F7F5-BBA9-4455-83E4-A99FB4180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50445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C62B36C-BC07-42B6-8E45-A5E01037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721-70BF-4848-AAE1-C67EBFBD542D}" type="datetimeFigureOut">
              <a:rPr lang="es-CL" smtClean="0"/>
              <a:t>18-04-2022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7E98BBA-0677-4E43-B8C1-11B1DE8E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B89E00-8AD1-460F-A1F6-CCFDF4C77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07848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A6FA7-00CF-44C5-AF42-C2A0F708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229A8D-DBF6-4F38-9FC8-8838CB13F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0175BE-1448-496B-93EB-EF0AF3D23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93B27A-9288-46D3-B972-59A4E922E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721-70BF-4848-AAE1-C67EBFBD542D}" type="datetimeFigureOut">
              <a:rPr lang="es-CL" smtClean="0"/>
              <a:t>18-04-2022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E94B65-D305-4D7D-805A-F63E184C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2E8A43-15F4-41D4-B2CD-3C99C7FC0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4594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36272-3BAF-4353-BBC1-4F33010F3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CD1B4D1-A9B8-4E98-8577-15C98DD1AE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C90E9A2-C4CF-44E4-9322-45A9D2832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519A21-1EE4-4697-9E85-1A76EE919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79721-70BF-4848-AAE1-C67EBFBD542D}" type="datetimeFigureOut">
              <a:rPr lang="es-CL" smtClean="0"/>
              <a:t>18-04-2022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2CE13C-FBA8-4383-94B0-77590977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E48A64-041E-4069-AAF9-64242646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718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D25989C-6828-4C69-A1C6-4528910AA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D9E3F9-3522-4907-B158-4A6068AC1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9305D3-5D77-46CC-A315-5892C7136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79721-70BF-4848-AAE1-C67EBFBD542D}" type="datetimeFigureOut">
              <a:rPr lang="es-CL" smtClean="0"/>
              <a:t>18-04-2022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C7CE35-F6C1-42D3-A327-5B8CA7B28A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E04632-4BAB-4201-971C-44269AEE6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FDD1C-794C-4BF3-9285-6BB6055770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143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48C8DD-E20F-4D51-9B4F-BC38B97DA0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Proyecto </a:t>
            </a:r>
            <a:r>
              <a:rPr lang="en-US" dirty="0" err="1"/>
              <a:t>calles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CB203E8-6A12-4086-B4D8-A29FB070A2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Diego Medina, Stefan Steiniger, Giovanni Vecchio</a:t>
            </a:r>
            <a:endParaRPr lang="es-CL" dirty="0"/>
          </a:p>
        </p:txBody>
      </p:sp>
      <p:pic>
        <p:nvPicPr>
          <p:cNvPr id="2050" name="Picture 2" descr="Centro de Desarrollo Urbano Sustentable - CEDEUS (@CedeusChile) / Twitter">
            <a:extLst>
              <a:ext uri="{FF2B5EF4-FFF2-40B4-BE49-F238E27FC236}">
                <a16:creationId xmlns:a16="http://schemas.microsoft.com/office/drawing/2014/main" id="{490B3B95-446F-4242-BE60-9BD24FA6F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263525"/>
            <a:ext cx="15335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ducación Continua UC">
            <a:extLst>
              <a:ext uri="{FF2B5EF4-FFF2-40B4-BE49-F238E27FC236}">
                <a16:creationId xmlns:a16="http://schemas.microsoft.com/office/drawing/2014/main" id="{437753DB-B9A5-42BD-94CC-E0154D7FE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512" y="1"/>
            <a:ext cx="19240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124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A5EF4-ECC3-4EB1-B29A-05EB7B4BA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873" y="198871"/>
            <a:ext cx="10515600" cy="1325563"/>
          </a:xfrm>
        </p:spPr>
        <p:txBody>
          <a:bodyPr/>
          <a:lstStyle/>
          <a:p>
            <a:r>
              <a:rPr lang="es-MX" dirty="0"/>
              <a:t>Caso 2</a:t>
            </a:r>
            <a:endParaRPr lang="es-CL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4A808F92-1E87-4F27-91DF-3F62D1906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59" y="1085851"/>
            <a:ext cx="9372601" cy="5467350"/>
          </a:xfrm>
          <a:prstGeom prst="rect">
            <a:avLst/>
          </a:prstGeom>
        </p:spPr>
      </p:pic>
      <p:sp>
        <p:nvSpPr>
          <p:cNvPr id="33" name="Elipse 32">
            <a:extLst>
              <a:ext uri="{FF2B5EF4-FFF2-40B4-BE49-F238E27FC236}">
                <a16:creationId xmlns:a16="http://schemas.microsoft.com/office/drawing/2014/main" id="{9548E449-2757-4842-9A81-2ECCAB0ED238}"/>
              </a:ext>
            </a:extLst>
          </p:cNvPr>
          <p:cNvSpPr/>
          <p:nvPr/>
        </p:nvSpPr>
        <p:spPr>
          <a:xfrm>
            <a:off x="2781300" y="3448050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08B301-5103-49B6-A1BE-5DF4EB1B5684}"/>
              </a:ext>
            </a:extLst>
          </p:cNvPr>
          <p:cNvSpPr/>
          <p:nvPr/>
        </p:nvSpPr>
        <p:spPr>
          <a:xfrm>
            <a:off x="3105149" y="3448050"/>
            <a:ext cx="228600" cy="200025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2C26AC08-AFF9-4FC9-9286-2F576CE070C7}"/>
              </a:ext>
            </a:extLst>
          </p:cNvPr>
          <p:cNvSpPr/>
          <p:nvPr/>
        </p:nvSpPr>
        <p:spPr>
          <a:xfrm>
            <a:off x="3743324" y="3448050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778E99EE-5CDA-4A9B-9FA0-69416414E593}"/>
              </a:ext>
            </a:extLst>
          </p:cNvPr>
          <p:cNvSpPr/>
          <p:nvPr/>
        </p:nvSpPr>
        <p:spPr>
          <a:xfrm>
            <a:off x="5915025" y="3448050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6763D855-DCD6-4829-A3A9-8AC78ED3F7FC}"/>
              </a:ext>
            </a:extLst>
          </p:cNvPr>
          <p:cNvSpPr/>
          <p:nvPr/>
        </p:nvSpPr>
        <p:spPr>
          <a:xfrm>
            <a:off x="6238874" y="3448050"/>
            <a:ext cx="228600" cy="200025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54193ADC-E8E7-434D-9F12-8FFC13BF1ABC}"/>
              </a:ext>
            </a:extLst>
          </p:cNvPr>
          <p:cNvSpPr/>
          <p:nvPr/>
        </p:nvSpPr>
        <p:spPr>
          <a:xfrm>
            <a:off x="6877049" y="3448050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4D60F2ED-2E5F-46C4-97C7-53F03C64A462}"/>
              </a:ext>
            </a:extLst>
          </p:cNvPr>
          <p:cNvSpPr/>
          <p:nvPr/>
        </p:nvSpPr>
        <p:spPr>
          <a:xfrm>
            <a:off x="8972551" y="3448050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4D62FD3-EC0D-4769-B01F-05F3CBD6481B}"/>
              </a:ext>
            </a:extLst>
          </p:cNvPr>
          <p:cNvSpPr/>
          <p:nvPr/>
        </p:nvSpPr>
        <p:spPr>
          <a:xfrm>
            <a:off x="9296400" y="3448050"/>
            <a:ext cx="228600" cy="200025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D869C580-B557-4670-8A4B-B20361DF347C}"/>
              </a:ext>
            </a:extLst>
          </p:cNvPr>
          <p:cNvSpPr/>
          <p:nvPr/>
        </p:nvSpPr>
        <p:spPr>
          <a:xfrm>
            <a:off x="9934575" y="3448050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EE27E76F-BC62-4EEB-AFBB-8EE3D25A0509}"/>
              </a:ext>
            </a:extLst>
          </p:cNvPr>
          <p:cNvSpPr/>
          <p:nvPr/>
        </p:nvSpPr>
        <p:spPr>
          <a:xfrm>
            <a:off x="2781300" y="6191250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C358EB1C-AB2A-4F37-B76D-27AE873E3F38}"/>
              </a:ext>
            </a:extLst>
          </p:cNvPr>
          <p:cNvSpPr/>
          <p:nvPr/>
        </p:nvSpPr>
        <p:spPr>
          <a:xfrm>
            <a:off x="3105149" y="6191250"/>
            <a:ext cx="228600" cy="200025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2CCB51A8-6167-4D24-AC9B-EF1FB7CF5B91}"/>
              </a:ext>
            </a:extLst>
          </p:cNvPr>
          <p:cNvSpPr/>
          <p:nvPr/>
        </p:nvSpPr>
        <p:spPr>
          <a:xfrm>
            <a:off x="3743324" y="6191250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90AB4471-8DE2-44DD-8463-D68B55794704}"/>
              </a:ext>
            </a:extLst>
          </p:cNvPr>
          <p:cNvSpPr/>
          <p:nvPr/>
        </p:nvSpPr>
        <p:spPr>
          <a:xfrm>
            <a:off x="5915025" y="6191250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B1A6103E-8959-4C8E-90CB-BA0C91422D27}"/>
              </a:ext>
            </a:extLst>
          </p:cNvPr>
          <p:cNvSpPr/>
          <p:nvPr/>
        </p:nvSpPr>
        <p:spPr>
          <a:xfrm>
            <a:off x="6238874" y="6191250"/>
            <a:ext cx="228600" cy="200025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8182B9E-E296-43A2-A00D-CBA7862EB0E5}"/>
              </a:ext>
            </a:extLst>
          </p:cNvPr>
          <p:cNvSpPr/>
          <p:nvPr/>
        </p:nvSpPr>
        <p:spPr>
          <a:xfrm>
            <a:off x="6877049" y="6191250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0F0DE6C4-AEF1-47A8-B332-E7259841DEC7}"/>
              </a:ext>
            </a:extLst>
          </p:cNvPr>
          <p:cNvSpPr/>
          <p:nvPr/>
        </p:nvSpPr>
        <p:spPr>
          <a:xfrm>
            <a:off x="9067800" y="6191250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342FD817-C266-4441-9823-AA6AE86909DE}"/>
              </a:ext>
            </a:extLst>
          </p:cNvPr>
          <p:cNvSpPr/>
          <p:nvPr/>
        </p:nvSpPr>
        <p:spPr>
          <a:xfrm>
            <a:off x="9391649" y="6191250"/>
            <a:ext cx="228600" cy="200025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A8764BED-674D-4F07-9247-7991837607C7}"/>
              </a:ext>
            </a:extLst>
          </p:cNvPr>
          <p:cNvSpPr/>
          <p:nvPr/>
        </p:nvSpPr>
        <p:spPr>
          <a:xfrm>
            <a:off x="10029824" y="6191250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1831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52AB17F-10F4-4526-B474-20A51203A234}"/>
              </a:ext>
            </a:extLst>
          </p:cNvPr>
          <p:cNvSpPr txBox="1">
            <a:spLocks/>
          </p:cNvSpPr>
          <p:nvPr/>
        </p:nvSpPr>
        <p:spPr>
          <a:xfrm>
            <a:off x="551873" y="198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Caso 2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01A89F-1B25-4EFB-BF64-BC939AA49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4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AC148-72E4-402D-89D3-D9227D47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857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Dentro de lo anterior, </a:t>
            </a:r>
            <a:r>
              <a:rPr lang="en-US" dirty="0" err="1"/>
              <a:t>cuáles</a:t>
            </a:r>
            <a:r>
              <a:rPr lang="en-US" dirty="0"/>
              <a:t> son los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avejentados</a:t>
            </a:r>
            <a:r>
              <a:rPr lang="en-US" dirty="0"/>
              <a:t>?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29658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590AD91-335F-4318-8AB2-05C94A5D1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5CB936D-C57F-4032-85E3-0C96E2D2A049}"/>
              </a:ext>
            </a:extLst>
          </p:cNvPr>
          <p:cNvSpPr txBox="1">
            <a:spLocks/>
          </p:cNvSpPr>
          <p:nvPr/>
        </p:nvSpPr>
        <p:spPr>
          <a:xfrm>
            <a:off x="551873" y="1988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Caso 3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69467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79B4E-9E06-41C6-BC47-25D953B70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713" y="2459517"/>
            <a:ext cx="8418573" cy="1325563"/>
          </a:xfrm>
        </p:spPr>
        <p:txBody>
          <a:bodyPr/>
          <a:lstStyle/>
          <a:p>
            <a:r>
              <a:rPr lang="es-MX" dirty="0"/>
              <a:t>Qué pasa con la accesibilidad al </a:t>
            </a:r>
            <a:r>
              <a:rPr lang="es-MX" dirty="0" err="1"/>
              <a:t>tp</a:t>
            </a:r>
            <a:r>
              <a:rPr lang="es-MX" dirty="0"/>
              <a:t>?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31122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2595A56-9817-488A-8193-1DC9AF53B99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902" y="369570"/>
            <a:ext cx="4862195" cy="6118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0260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53B2D-31AE-4931-BEC7-F0509AC61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Data de accesibilidad al transporte público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F24929-8A58-4FC7-B2E5-DB06C6FA9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6275"/>
          </a:xfrm>
        </p:spPr>
        <p:txBody>
          <a:bodyPr>
            <a:normAutofit lnSpcReduction="10000"/>
          </a:bodyPr>
          <a:lstStyle/>
          <a:p>
            <a:r>
              <a:rPr lang="es-MX" dirty="0"/>
              <a:t>Consiste en 4 tipos de acceso</a:t>
            </a:r>
          </a:p>
          <a:p>
            <a:pPr lvl="1"/>
            <a:r>
              <a:rPr lang="es-MX" dirty="0"/>
              <a:t>Al paradero caminando</a:t>
            </a:r>
          </a:p>
          <a:p>
            <a:pPr lvl="1"/>
            <a:r>
              <a:rPr lang="es-MX" dirty="0"/>
              <a:t>Caminando (a la estación de metro)</a:t>
            </a:r>
          </a:p>
          <a:p>
            <a:pPr lvl="1"/>
            <a:r>
              <a:rPr lang="es-MX" dirty="0"/>
              <a:t>Con acceso (Solo al paradero)</a:t>
            </a:r>
          </a:p>
          <a:p>
            <a:pPr lvl="1"/>
            <a:r>
              <a:rPr lang="es-MX" dirty="0"/>
              <a:t>Sin acceso</a:t>
            </a:r>
            <a:endParaRPr lang="es-CL" dirty="0"/>
          </a:p>
          <a:p>
            <a:pPr lvl="1"/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2DFB2E5-2F67-484C-9E4F-90E9EB4E672F}"/>
              </a:ext>
            </a:extLst>
          </p:cNvPr>
          <p:cNvSpPr txBox="1"/>
          <p:nvPr/>
        </p:nvSpPr>
        <p:spPr>
          <a:xfrm>
            <a:off x="8458200" y="6067425"/>
            <a:ext cx="318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200" b="1" dirty="0"/>
              <a:t>Controlando por caminata a 2.5km/hora durante 10 minutos</a:t>
            </a:r>
            <a:endParaRPr lang="es-CL" sz="12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84118BD-978B-44D2-A8B1-55F22A2777E1}"/>
              </a:ext>
            </a:extLst>
          </p:cNvPr>
          <p:cNvSpPr txBox="1"/>
          <p:nvPr/>
        </p:nvSpPr>
        <p:spPr>
          <a:xfrm>
            <a:off x="838200" y="4102655"/>
            <a:ext cx="2638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Al paradero caminando</a:t>
            </a:r>
            <a:endParaRPr lang="es-CL" sz="11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B76A5A7-63F7-4F31-8918-9BEB76E5BF26}"/>
              </a:ext>
            </a:extLst>
          </p:cNvPr>
          <p:cNvSpPr txBox="1"/>
          <p:nvPr/>
        </p:nvSpPr>
        <p:spPr>
          <a:xfrm>
            <a:off x="838200" y="4550330"/>
            <a:ext cx="2638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Caminando (a la estación)</a:t>
            </a:r>
            <a:endParaRPr lang="es-CL" sz="11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981A39-121F-4BB8-A041-9532F4953F14}"/>
              </a:ext>
            </a:extLst>
          </p:cNvPr>
          <p:cNvSpPr txBox="1"/>
          <p:nvPr/>
        </p:nvSpPr>
        <p:spPr>
          <a:xfrm>
            <a:off x="838200" y="4998005"/>
            <a:ext cx="2990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Con acceso combinado</a:t>
            </a:r>
            <a:endParaRPr lang="es-CL" sz="11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9494F64-4B9B-41FE-B680-4CB04807A5C2}"/>
              </a:ext>
            </a:extLst>
          </p:cNvPr>
          <p:cNvSpPr txBox="1"/>
          <p:nvPr/>
        </p:nvSpPr>
        <p:spPr>
          <a:xfrm>
            <a:off x="838199" y="5893355"/>
            <a:ext cx="2990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/>
              <a:t>Sin acceso</a:t>
            </a:r>
            <a:endParaRPr lang="es-CL" sz="1100" dirty="0"/>
          </a:p>
        </p:txBody>
      </p:sp>
      <p:sp>
        <p:nvSpPr>
          <p:cNvPr id="14" name="Cerrar llave 13">
            <a:extLst>
              <a:ext uri="{FF2B5EF4-FFF2-40B4-BE49-F238E27FC236}">
                <a16:creationId xmlns:a16="http://schemas.microsoft.com/office/drawing/2014/main" id="{97CB7FDD-53FF-478D-B063-DE78CF6F0E1F}"/>
              </a:ext>
            </a:extLst>
          </p:cNvPr>
          <p:cNvSpPr/>
          <p:nvPr/>
        </p:nvSpPr>
        <p:spPr>
          <a:xfrm>
            <a:off x="2819400" y="4102655"/>
            <a:ext cx="171450" cy="1156960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A563B699-15F8-46D0-9127-4C3BD301DD65}"/>
              </a:ext>
            </a:extLst>
          </p:cNvPr>
          <p:cNvCxnSpPr/>
          <p:nvPr/>
        </p:nvCxnSpPr>
        <p:spPr>
          <a:xfrm>
            <a:off x="1743075" y="6067425"/>
            <a:ext cx="1247775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4006FCB-EA61-4909-BAF5-1D079DA99C5E}"/>
              </a:ext>
            </a:extLst>
          </p:cNvPr>
          <p:cNvSpPr txBox="1"/>
          <p:nvPr/>
        </p:nvSpPr>
        <p:spPr>
          <a:xfrm>
            <a:off x="3357562" y="4469368"/>
            <a:ext cx="23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</a:t>
            </a:r>
            <a:endParaRPr lang="es-C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A2439E6-CD53-4CAA-B4AF-24090FE98FA3}"/>
              </a:ext>
            </a:extLst>
          </p:cNvPr>
          <p:cNvSpPr txBox="1"/>
          <p:nvPr/>
        </p:nvSpPr>
        <p:spPr>
          <a:xfrm>
            <a:off x="3357562" y="5914965"/>
            <a:ext cx="23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</a:t>
            </a:r>
            <a:endParaRPr lang="es-CL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27F2C21-C2AA-408E-AA61-383A304DFA57}"/>
              </a:ext>
            </a:extLst>
          </p:cNvPr>
          <p:cNvSpPr/>
          <p:nvPr/>
        </p:nvSpPr>
        <p:spPr>
          <a:xfrm>
            <a:off x="3302791" y="5901004"/>
            <a:ext cx="385763" cy="369332"/>
          </a:xfrm>
          <a:prstGeom prst="ellipse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0EC2A488-DD5A-4331-9C19-A8E2B6BA8B41}"/>
              </a:ext>
            </a:extLst>
          </p:cNvPr>
          <p:cNvSpPr/>
          <p:nvPr/>
        </p:nvSpPr>
        <p:spPr>
          <a:xfrm>
            <a:off x="3302791" y="4463295"/>
            <a:ext cx="385763" cy="369332"/>
          </a:xfrm>
          <a:prstGeom prst="ellipse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1C887E5-3B61-4D7D-A90D-894670C9D454}"/>
              </a:ext>
            </a:extLst>
          </p:cNvPr>
          <p:cNvCxnSpPr/>
          <p:nvPr/>
        </p:nvCxnSpPr>
        <p:spPr>
          <a:xfrm>
            <a:off x="3829050" y="4647961"/>
            <a:ext cx="139065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E57ACB0C-8051-407A-953B-A7844AB921F8}"/>
              </a:ext>
            </a:extLst>
          </p:cNvPr>
          <p:cNvCxnSpPr/>
          <p:nvPr/>
        </p:nvCxnSpPr>
        <p:spPr>
          <a:xfrm>
            <a:off x="3914775" y="6099631"/>
            <a:ext cx="1304925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B9BF8B3-11EA-4CAB-87F6-1461AB2EFBF6}"/>
              </a:ext>
            </a:extLst>
          </p:cNvPr>
          <p:cNvSpPr txBox="1"/>
          <p:nvPr/>
        </p:nvSpPr>
        <p:spPr>
          <a:xfrm>
            <a:off x="5400675" y="4438678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 acceso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1A94295-7CB1-4B6F-981E-247F78FE91EE}"/>
              </a:ext>
            </a:extLst>
          </p:cNvPr>
          <p:cNvSpPr txBox="1"/>
          <p:nvPr/>
        </p:nvSpPr>
        <p:spPr>
          <a:xfrm>
            <a:off x="5460204" y="5862160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Sin acceso</a:t>
            </a:r>
          </a:p>
        </p:txBody>
      </p:sp>
    </p:spTree>
    <p:extLst>
      <p:ext uri="{BB962C8B-B14F-4D97-AF65-F5344CB8AC3E}">
        <p14:creationId xmlns:p14="http://schemas.microsoft.com/office/powerpoint/2010/main" val="5659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CD8A918-D2DF-48A8-9875-CD84EE65C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dirty="0"/>
              <a:t>Combinando</a:t>
            </a:r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221071-F2FC-4B85-AA87-20317E155190}"/>
              </a:ext>
            </a:extLst>
          </p:cNvPr>
          <p:cNvSpPr txBox="1"/>
          <p:nvPr/>
        </p:nvSpPr>
        <p:spPr>
          <a:xfrm>
            <a:off x="1752600" y="2733703"/>
            <a:ext cx="22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Con acceso (1)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61B874-55C4-4F55-8216-6035E532BD1C}"/>
              </a:ext>
            </a:extLst>
          </p:cNvPr>
          <p:cNvSpPr txBox="1"/>
          <p:nvPr/>
        </p:nvSpPr>
        <p:spPr>
          <a:xfrm>
            <a:off x="1752600" y="3395185"/>
            <a:ext cx="22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Sin acceso (0)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B85408C-6B83-4ED0-B724-18D895E2B8FB}"/>
              </a:ext>
            </a:extLst>
          </p:cNvPr>
          <p:cNvSpPr txBox="1"/>
          <p:nvPr/>
        </p:nvSpPr>
        <p:spPr>
          <a:xfrm>
            <a:off x="4257673" y="2389016"/>
            <a:ext cx="333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a: Avejentados y acomodados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ED04905-4032-4DA8-9349-62D7491AC324}"/>
              </a:ext>
            </a:extLst>
          </p:cNvPr>
          <p:cNvSpPr txBox="1"/>
          <p:nvPr/>
        </p:nvSpPr>
        <p:spPr>
          <a:xfrm>
            <a:off x="4257673" y="3059668"/>
            <a:ext cx="411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b: Avejentados, pero no acomodados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6CDCAA-917D-4B4D-A5F2-C741A2FB6234}"/>
              </a:ext>
            </a:extLst>
          </p:cNvPr>
          <p:cNvSpPr txBox="1"/>
          <p:nvPr/>
        </p:nvSpPr>
        <p:spPr>
          <a:xfrm>
            <a:off x="4257673" y="3764517"/>
            <a:ext cx="411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c:  Barrios no avejentados</a:t>
            </a: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CF2F6365-1DF8-43C6-AD48-D0DB0170505E}"/>
              </a:ext>
            </a:extLst>
          </p:cNvPr>
          <p:cNvSpPr/>
          <p:nvPr/>
        </p:nvSpPr>
        <p:spPr>
          <a:xfrm>
            <a:off x="8220077" y="2266950"/>
            <a:ext cx="47623" cy="2085975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D7BE621-E2B3-4054-8BC7-C8FBBE2BEDDC}"/>
              </a:ext>
            </a:extLst>
          </p:cNvPr>
          <p:cNvSpPr txBox="1"/>
          <p:nvPr/>
        </p:nvSpPr>
        <p:spPr>
          <a:xfrm>
            <a:off x="8658223" y="2718311"/>
            <a:ext cx="4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1b</a:t>
            </a:r>
            <a:endParaRPr lang="es-CL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08B0F77-3F43-4AAA-9E5B-A3720516403B}"/>
              </a:ext>
            </a:extLst>
          </p:cNvPr>
          <p:cNvSpPr txBox="1"/>
          <p:nvPr/>
        </p:nvSpPr>
        <p:spPr>
          <a:xfrm>
            <a:off x="8658223" y="3078090"/>
            <a:ext cx="4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1c</a:t>
            </a:r>
            <a:endParaRPr lang="es-CL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497FCB7-3AEE-407C-8DD1-A4DAA4F2293D}"/>
              </a:ext>
            </a:extLst>
          </p:cNvPr>
          <p:cNvSpPr txBox="1"/>
          <p:nvPr/>
        </p:nvSpPr>
        <p:spPr>
          <a:xfrm>
            <a:off x="8658223" y="3407086"/>
            <a:ext cx="4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0a</a:t>
            </a:r>
            <a:endParaRPr lang="es-CL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55CE74F-B519-4AF9-BA72-AB27FA7B9E7E}"/>
              </a:ext>
            </a:extLst>
          </p:cNvPr>
          <p:cNvSpPr txBox="1"/>
          <p:nvPr/>
        </p:nvSpPr>
        <p:spPr>
          <a:xfrm>
            <a:off x="8658223" y="3751174"/>
            <a:ext cx="4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0b</a:t>
            </a:r>
            <a:endParaRPr lang="es-CL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6A3BB04-EB40-4963-9A65-6921E0E16F39}"/>
              </a:ext>
            </a:extLst>
          </p:cNvPr>
          <p:cNvSpPr txBox="1"/>
          <p:nvPr/>
        </p:nvSpPr>
        <p:spPr>
          <a:xfrm>
            <a:off x="8658223" y="4120506"/>
            <a:ext cx="4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0c</a:t>
            </a:r>
            <a:endParaRPr lang="es-C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196AED5-1924-4F92-8725-CA5E52EB36C8}"/>
              </a:ext>
            </a:extLst>
          </p:cNvPr>
          <p:cNvSpPr txBox="1"/>
          <p:nvPr/>
        </p:nvSpPr>
        <p:spPr>
          <a:xfrm>
            <a:off x="8658223" y="2364371"/>
            <a:ext cx="4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1a</a:t>
            </a:r>
            <a:endParaRPr lang="es-CL" dirty="0"/>
          </a:p>
        </p:txBody>
      </p:sp>
      <p:sp>
        <p:nvSpPr>
          <p:cNvPr id="19" name="Cerrar llave 18">
            <a:extLst>
              <a:ext uri="{FF2B5EF4-FFF2-40B4-BE49-F238E27FC236}">
                <a16:creationId xmlns:a16="http://schemas.microsoft.com/office/drawing/2014/main" id="{100D5A94-11BE-4F78-8BEC-4EA69E1AEFA9}"/>
              </a:ext>
            </a:extLst>
          </p:cNvPr>
          <p:cNvSpPr/>
          <p:nvPr/>
        </p:nvSpPr>
        <p:spPr>
          <a:xfrm>
            <a:off x="9296400" y="2266950"/>
            <a:ext cx="45719" cy="2085975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EB43CC8-59C4-4850-A646-E4E5EAFCDA14}"/>
              </a:ext>
            </a:extLst>
          </p:cNvPr>
          <p:cNvSpPr txBox="1"/>
          <p:nvPr/>
        </p:nvSpPr>
        <p:spPr>
          <a:xfrm>
            <a:off x="9523084" y="2702919"/>
            <a:ext cx="4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</a:t>
            </a:r>
            <a:endParaRPr lang="es-CL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A3D958C-5192-4632-9187-60BB1B11B883}"/>
              </a:ext>
            </a:extLst>
          </p:cNvPr>
          <p:cNvSpPr txBox="1"/>
          <p:nvPr/>
        </p:nvSpPr>
        <p:spPr>
          <a:xfrm>
            <a:off x="9523084" y="3062698"/>
            <a:ext cx="4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3</a:t>
            </a:r>
            <a:endParaRPr lang="es-CL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63CA287-F7F0-4C6B-8931-270B86198A08}"/>
              </a:ext>
            </a:extLst>
          </p:cNvPr>
          <p:cNvSpPr txBox="1"/>
          <p:nvPr/>
        </p:nvSpPr>
        <p:spPr>
          <a:xfrm>
            <a:off x="9523084" y="3391694"/>
            <a:ext cx="4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4</a:t>
            </a:r>
            <a:endParaRPr lang="es-CL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6EF583F-C5EF-429F-941E-77524C9B283D}"/>
              </a:ext>
            </a:extLst>
          </p:cNvPr>
          <p:cNvSpPr txBox="1"/>
          <p:nvPr/>
        </p:nvSpPr>
        <p:spPr>
          <a:xfrm>
            <a:off x="9523084" y="3735782"/>
            <a:ext cx="4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5</a:t>
            </a:r>
            <a:endParaRPr lang="es-CL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5717B2D-89EF-4A81-A1B0-F10F4E564902}"/>
              </a:ext>
            </a:extLst>
          </p:cNvPr>
          <p:cNvSpPr txBox="1"/>
          <p:nvPr/>
        </p:nvSpPr>
        <p:spPr>
          <a:xfrm>
            <a:off x="9523084" y="4105114"/>
            <a:ext cx="45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6</a:t>
            </a:r>
            <a:endParaRPr lang="es-CL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86E38BC-A700-435D-B443-CBC30C9B2A71}"/>
              </a:ext>
            </a:extLst>
          </p:cNvPr>
          <p:cNvSpPr txBox="1"/>
          <p:nvPr/>
        </p:nvSpPr>
        <p:spPr>
          <a:xfrm>
            <a:off x="9523084" y="2348979"/>
            <a:ext cx="28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24560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A27604C-70E2-4703-BD42-874881EA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dirty="0"/>
              <a:t>Resultado </a:t>
            </a:r>
            <a:r>
              <a:rPr lang="es-MX" dirty="0" err="1"/>
              <a:t>combinatorial</a:t>
            </a:r>
            <a:endParaRPr lang="es-CL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2C33BD6-A5DF-4C87-BD07-5EC9B66C0EB4}"/>
              </a:ext>
            </a:extLst>
          </p:cNvPr>
          <p:cNvSpPr txBox="1"/>
          <p:nvPr/>
        </p:nvSpPr>
        <p:spPr>
          <a:xfrm>
            <a:off x="9639299" y="5985044"/>
            <a:ext cx="25527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AMA:   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Adultos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Mayores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Aventajados</a:t>
            </a: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AMNA: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Adultos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mayores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no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aventajados</a:t>
            </a: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BJOV:     Barrios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menos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avejentados</a:t>
            </a:r>
            <a:endParaRPr lang="es-CL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87CE27-992C-4EE5-8C9E-2710CC996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595437"/>
            <a:ext cx="84772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11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D5DB28D-DF88-467E-8CE8-05E119D0014D}"/>
              </a:ext>
            </a:extLst>
          </p:cNvPr>
          <p:cNvSpPr txBox="1"/>
          <p:nvPr/>
        </p:nvSpPr>
        <p:spPr>
          <a:xfrm>
            <a:off x="152400" y="43815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 </a:t>
            </a:r>
            <a:r>
              <a:rPr lang="en-US" dirty="0" err="1"/>
              <a:t>proyectar</a:t>
            </a:r>
            <a:r>
              <a:rPr lang="en-US" dirty="0"/>
              <a:t> 10 am</a:t>
            </a:r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7AA95E1-6308-41C4-BED6-E2C9212BB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9B7D4-FF70-4EFD-ADCE-3BD4F66FA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D718CC-2244-479C-A6BA-FA630D448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Localizar los barrios con concentración significativa de adultos mayores</a:t>
            </a:r>
          </a:p>
          <a:p>
            <a:r>
              <a:rPr lang="es-MX" dirty="0"/>
              <a:t>Describir los barrios encontrados mediante estadísticos clásicos</a:t>
            </a:r>
          </a:p>
          <a:p>
            <a:r>
              <a:rPr lang="es-MX" dirty="0"/>
              <a:t>Relacionarlos con la accesibilidad al transporte público y </a:t>
            </a:r>
            <a:r>
              <a:rPr lang="es-MX" dirty="0" err="1"/>
              <a:t>caminabilidad</a:t>
            </a:r>
            <a:endParaRPr lang="es-MX" dirty="0"/>
          </a:p>
          <a:p>
            <a:r>
              <a:rPr lang="es-MX" dirty="0"/>
              <a:t>Representarlos visualmente</a:t>
            </a:r>
          </a:p>
          <a:p>
            <a:r>
              <a:rPr lang="es-MX" dirty="0"/>
              <a:t>Hacer reproducible toda la investigación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20700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393B398-40C3-479E-B388-465DF6ED811E}"/>
              </a:ext>
            </a:extLst>
          </p:cNvPr>
          <p:cNvSpPr txBox="1"/>
          <p:nvPr/>
        </p:nvSpPr>
        <p:spPr>
          <a:xfrm>
            <a:off x="152400" y="43815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 </a:t>
            </a:r>
            <a:r>
              <a:rPr lang="en-US" dirty="0" err="1"/>
              <a:t>proyectar</a:t>
            </a:r>
            <a:r>
              <a:rPr lang="en-US" dirty="0"/>
              <a:t> 17 pm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44B24A2-DDDC-479F-911F-61EF8D56E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01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104AB1A-CBDD-4A1B-A4E9-468E127F0246}"/>
              </a:ext>
            </a:extLst>
          </p:cNvPr>
          <p:cNvSpPr txBox="1"/>
          <p:nvPr/>
        </p:nvSpPr>
        <p:spPr>
          <a:xfrm>
            <a:off x="152400" y="43815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Proyectado</a:t>
            </a:r>
            <a:r>
              <a:rPr lang="en-US" dirty="0"/>
              <a:t> 10 am</a:t>
            </a:r>
            <a:endParaRPr lang="es-CL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29BBCC3-24F7-4797-BB0D-75789B167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1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41A383A-727B-4B04-B5CB-03F835DA466D}"/>
              </a:ext>
            </a:extLst>
          </p:cNvPr>
          <p:cNvSpPr txBox="1"/>
          <p:nvPr/>
        </p:nvSpPr>
        <p:spPr>
          <a:xfrm>
            <a:off x="152400" y="43815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Proyectado</a:t>
            </a:r>
            <a:r>
              <a:rPr lang="en-US" dirty="0"/>
              <a:t> 17 pm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0888A2C-43C0-4A8E-8806-9A1BA6221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07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3A27604C-70E2-4703-BD42-874881EA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dirty="0"/>
              <a:t>Cuántos adultos mayores en esta condición?</a:t>
            </a:r>
            <a:endParaRPr lang="es-CL" dirty="0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FD8CDFAA-E641-4465-8E35-5F13E09FE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4013"/>
            <a:ext cx="3600080" cy="1557338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050BECF2-0788-4E7C-8CDF-28191A098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975" y="1690688"/>
            <a:ext cx="3600080" cy="1557338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29726572-D6A6-4544-A053-0622F8B1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86213"/>
            <a:ext cx="3600080" cy="1557338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1998BDA-BD28-4A12-BCCE-1A21AC8E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975" y="3986213"/>
            <a:ext cx="3600080" cy="1557338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02A9AA3C-D2BF-4441-B786-357CC947D959}"/>
              </a:ext>
            </a:extLst>
          </p:cNvPr>
          <p:cNvSpPr txBox="1"/>
          <p:nvPr/>
        </p:nvSpPr>
        <p:spPr>
          <a:xfrm>
            <a:off x="1933945" y="324802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 </a:t>
            </a:r>
            <a:r>
              <a:rPr lang="en-US" dirty="0" err="1"/>
              <a:t>proyectar</a:t>
            </a:r>
            <a:r>
              <a:rPr lang="en-US" dirty="0"/>
              <a:t> 10 am</a:t>
            </a:r>
            <a:endParaRPr lang="es-CL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C33962C9-0E13-4CEE-90AC-A30C1AB3EA82}"/>
              </a:ext>
            </a:extLst>
          </p:cNvPr>
          <p:cNvSpPr txBox="1"/>
          <p:nvPr/>
        </p:nvSpPr>
        <p:spPr>
          <a:xfrm>
            <a:off x="1933945" y="591240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 </a:t>
            </a:r>
            <a:r>
              <a:rPr lang="en-US" dirty="0" err="1"/>
              <a:t>proyectar</a:t>
            </a:r>
            <a:r>
              <a:rPr lang="en-US" dirty="0"/>
              <a:t> 17 pm</a:t>
            </a:r>
            <a:endParaRPr lang="es-CL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DEDAF2D-3EA9-431B-A0F3-69632A4AB5D5}"/>
              </a:ext>
            </a:extLst>
          </p:cNvPr>
          <p:cNvSpPr txBox="1"/>
          <p:nvPr/>
        </p:nvSpPr>
        <p:spPr>
          <a:xfrm>
            <a:off x="7972057" y="324064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Proyectado</a:t>
            </a:r>
            <a:r>
              <a:rPr lang="en-US" dirty="0"/>
              <a:t> 10 am</a:t>
            </a:r>
            <a:endParaRPr lang="es-CL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81AB0F1-0BB2-47E6-858B-8225F9DCB22E}"/>
              </a:ext>
            </a:extLst>
          </p:cNvPr>
          <p:cNvSpPr txBox="1"/>
          <p:nvPr/>
        </p:nvSpPr>
        <p:spPr>
          <a:xfrm>
            <a:off x="7972055" y="591978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Proyectado</a:t>
            </a:r>
            <a:r>
              <a:rPr lang="en-US" dirty="0"/>
              <a:t> 17 pm</a:t>
            </a:r>
            <a:endParaRPr lang="es-CL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BF6D964-763C-4767-B8C7-84E43D871B78}"/>
              </a:ext>
            </a:extLst>
          </p:cNvPr>
          <p:cNvSpPr txBox="1"/>
          <p:nvPr/>
        </p:nvSpPr>
        <p:spPr>
          <a:xfrm>
            <a:off x="2060811" y="2033350"/>
            <a:ext cx="5629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90.744</a:t>
            </a:r>
            <a:endParaRPr lang="es-CL" sz="1050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CD2561CA-B0B8-444D-A001-355B3528F763}"/>
              </a:ext>
            </a:extLst>
          </p:cNvPr>
          <p:cNvSpPr txBox="1"/>
          <p:nvPr/>
        </p:nvSpPr>
        <p:spPr>
          <a:xfrm>
            <a:off x="2815553" y="2033350"/>
            <a:ext cx="6623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 353.380</a:t>
            </a:r>
            <a:endParaRPr lang="es-CL" sz="1050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3659FB0-5351-45B1-A9FA-3E017ECECFF3}"/>
              </a:ext>
            </a:extLst>
          </p:cNvPr>
          <p:cNvSpPr txBox="1"/>
          <p:nvPr/>
        </p:nvSpPr>
        <p:spPr>
          <a:xfrm>
            <a:off x="3594232" y="2033350"/>
            <a:ext cx="631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/>
              <a:t>183.445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C58A99EB-7B3D-4A8A-A6A8-4A377CADFA57}"/>
              </a:ext>
            </a:extLst>
          </p:cNvPr>
          <p:cNvSpPr txBox="1"/>
          <p:nvPr/>
        </p:nvSpPr>
        <p:spPr>
          <a:xfrm>
            <a:off x="2054828" y="2620447"/>
            <a:ext cx="4940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5.296</a:t>
            </a:r>
            <a:endParaRPr lang="es-CL" sz="1050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B1019F37-6361-4DD2-B8FF-24EF3DEE16C8}"/>
              </a:ext>
            </a:extLst>
          </p:cNvPr>
          <p:cNvSpPr txBox="1"/>
          <p:nvPr/>
        </p:nvSpPr>
        <p:spPr>
          <a:xfrm>
            <a:off x="2809570" y="2607350"/>
            <a:ext cx="4940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/>
              <a:t>3.863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89C37B8-E823-475A-9D3F-4EA35FEB8F22}"/>
              </a:ext>
            </a:extLst>
          </p:cNvPr>
          <p:cNvSpPr txBox="1"/>
          <p:nvPr/>
        </p:nvSpPr>
        <p:spPr>
          <a:xfrm>
            <a:off x="3589805" y="2620447"/>
            <a:ext cx="5629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12.474</a:t>
            </a:r>
            <a:endParaRPr lang="es-CL" sz="1050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BA43D6D4-0C26-42E3-AAA3-C7F5E7B59018}"/>
              </a:ext>
            </a:extLst>
          </p:cNvPr>
          <p:cNvSpPr txBox="1"/>
          <p:nvPr/>
        </p:nvSpPr>
        <p:spPr>
          <a:xfrm>
            <a:off x="7894726" y="2132410"/>
            <a:ext cx="5934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 90.766</a:t>
            </a:r>
            <a:endParaRPr lang="es-CL" sz="1050" dirty="0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AF797B22-F0A8-454D-8041-1DB2DA7A9301}"/>
              </a:ext>
            </a:extLst>
          </p:cNvPr>
          <p:cNvSpPr txBox="1"/>
          <p:nvPr/>
        </p:nvSpPr>
        <p:spPr>
          <a:xfrm>
            <a:off x="8649468" y="2132410"/>
            <a:ext cx="631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/>
              <a:t>353.710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E6B845CC-9980-46B0-B8B4-065821CCCB39}"/>
              </a:ext>
            </a:extLst>
          </p:cNvPr>
          <p:cNvSpPr txBox="1"/>
          <p:nvPr/>
        </p:nvSpPr>
        <p:spPr>
          <a:xfrm>
            <a:off x="9428147" y="2132410"/>
            <a:ext cx="631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/>
              <a:t>184.701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824145FD-82AA-4A37-9094-D3427B1DFD66}"/>
              </a:ext>
            </a:extLst>
          </p:cNvPr>
          <p:cNvSpPr txBox="1"/>
          <p:nvPr/>
        </p:nvSpPr>
        <p:spPr>
          <a:xfrm>
            <a:off x="7888743" y="2719507"/>
            <a:ext cx="4940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/>
              <a:t>5.274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944C5FA7-3F45-4925-A70F-FD4D27751818}"/>
              </a:ext>
            </a:extLst>
          </p:cNvPr>
          <p:cNvSpPr txBox="1"/>
          <p:nvPr/>
        </p:nvSpPr>
        <p:spPr>
          <a:xfrm>
            <a:off x="8643485" y="2706410"/>
            <a:ext cx="5245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/>
              <a:t> 3.533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12146F2E-B86A-4CB5-A2A6-9E2721E26C9B}"/>
              </a:ext>
            </a:extLst>
          </p:cNvPr>
          <p:cNvSpPr txBox="1"/>
          <p:nvPr/>
        </p:nvSpPr>
        <p:spPr>
          <a:xfrm>
            <a:off x="9423720" y="2719507"/>
            <a:ext cx="5629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/>
              <a:t>11.218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AFC7FC8F-5FB2-4A5A-B8BC-DF58BE0E02D4}"/>
              </a:ext>
            </a:extLst>
          </p:cNvPr>
          <p:cNvSpPr txBox="1"/>
          <p:nvPr/>
        </p:nvSpPr>
        <p:spPr>
          <a:xfrm>
            <a:off x="2129050" y="4431993"/>
            <a:ext cx="1050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/>
              <a:t>92.657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806C41B2-0FD0-4D73-86D1-83B6BA65D0C9}"/>
              </a:ext>
            </a:extLst>
          </p:cNvPr>
          <p:cNvSpPr txBox="1"/>
          <p:nvPr/>
        </p:nvSpPr>
        <p:spPr>
          <a:xfrm>
            <a:off x="2883793" y="4431993"/>
            <a:ext cx="10504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/>
              <a:t>354.042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41CF922D-08CB-404D-85F6-442B8C423FCC}"/>
              </a:ext>
            </a:extLst>
          </p:cNvPr>
          <p:cNvSpPr txBox="1"/>
          <p:nvPr/>
        </p:nvSpPr>
        <p:spPr>
          <a:xfrm>
            <a:off x="3662472" y="4431993"/>
            <a:ext cx="1736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/>
              <a:t> 187.283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6143A0F7-4F6F-43E6-A3F5-29F443E2F5C8}"/>
              </a:ext>
            </a:extLst>
          </p:cNvPr>
          <p:cNvSpPr txBox="1"/>
          <p:nvPr/>
        </p:nvSpPr>
        <p:spPr>
          <a:xfrm>
            <a:off x="2123068" y="5019090"/>
            <a:ext cx="754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/>
              <a:t>3.383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CE106BE2-E192-488B-9A71-2BF2B413326E}"/>
              </a:ext>
            </a:extLst>
          </p:cNvPr>
          <p:cNvSpPr txBox="1"/>
          <p:nvPr/>
        </p:nvSpPr>
        <p:spPr>
          <a:xfrm>
            <a:off x="2877809" y="5005993"/>
            <a:ext cx="754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/>
              <a:t>3.201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1CBE4D10-D0E6-443A-924E-DD23ABC7D602}"/>
              </a:ext>
            </a:extLst>
          </p:cNvPr>
          <p:cNvSpPr txBox="1"/>
          <p:nvPr/>
        </p:nvSpPr>
        <p:spPr>
          <a:xfrm>
            <a:off x="3658044" y="5019090"/>
            <a:ext cx="9139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dirty="0"/>
              <a:t> 8.636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F5C5DA6D-58C1-4E6B-9031-4F2EF297782E}"/>
              </a:ext>
            </a:extLst>
          </p:cNvPr>
          <p:cNvSpPr txBox="1"/>
          <p:nvPr/>
        </p:nvSpPr>
        <p:spPr>
          <a:xfrm>
            <a:off x="7816142" y="4404420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/>
              <a:t> 92.657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3CA1D671-7F74-429B-8F2D-9ED96E900773}"/>
              </a:ext>
            </a:extLst>
          </p:cNvPr>
          <p:cNvSpPr txBox="1"/>
          <p:nvPr/>
        </p:nvSpPr>
        <p:spPr>
          <a:xfrm>
            <a:off x="8570884" y="4404420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354.042</a:t>
            </a:r>
            <a:endParaRPr lang="es-CL" sz="1050" dirty="0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FB77BE2-03B8-4764-935E-91675E724B00}"/>
              </a:ext>
            </a:extLst>
          </p:cNvPr>
          <p:cNvSpPr txBox="1"/>
          <p:nvPr/>
        </p:nvSpPr>
        <p:spPr>
          <a:xfrm>
            <a:off x="9349563" y="4404420"/>
            <a:ext cx="6848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/>
              <a:t> 187.283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A5CE5C3-53F1-4667-BC20-D7E96CE4A0F6}"/>
              </a:ext>
            </a:extLst>
          </p:cNvPr>
          <p:cNvSpPr txBox="1"/>
          <p:nvPr/>
        </p:nvSpPr>
        <p:spPr>
          <a:xfrm>
            <a:off x="7810159" y="4991517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/>
              <a:t>3.383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D927E1D-D7C1-4A43-B2C9-B8B04C799694}"/>
              </a:ext>
            </a:extLst>
          </p:cNvPr>
          <p:cNvSpPr txBox="1"/>
          <p:nvPr/>
        </p:nvSpPr>
        <p:spPr>
          <a:xfrm>
            <a:off x="8564901" y="4978420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/>
              <a:t>3.201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7BD7D35C-B070-42F5-8641-3B270017A790}"/>
              </a:ext>
            </a:extLst>
          </p:cNvPr>
          <p:cNvSpPr txBox="1"/>
          <p:nvPr/>
        </p:nvSpPr>
        <p:spPr>
          <a:xfrm>
            <a:off x="9345136" y="4991517"/>
            <a:ext cx="5405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50" dirty="0"/>
              <a:t> 8.636</a:t>
            </a:r>
          </a:p>
        </p:txBody>
      </p:sp>
    </p:spTree>
    <p:extLst>
      <p:ext uri="{BB962C8B-B14F-4D97-AF65-F5344CB8AC3E}">
        <p14:creationId xmlns:p14="http://schemas.microsoft.com/office/powerpoint/2010/main" val="4233902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CD8A918-D2DF-48A8-9875-CD84EE65C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dirty="0"/>
              <a:t>Combinando</a:t>
            </a:r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C221071-F2FC-4B85-AA87-20317E155190}"/>
              </a:ext>
            </a:extLst>
          </p:cNvPr>
          <p:cNvSpPr txBox="1"/>
          <p:nvPr/>
        </p:nvSpPr>
        <p:spPr>
          <a:xfrm>
            <a:off x="2333626" y="2867053"/>
            <a:ext cx="2219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/>
              <a:t>Con acceso (1)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561B874-55C4-4F55-8216-6035E532BD1C}"/>
              </a:ext>
            </a:extLst>
          </p:cNvPr>
          <p:cNvSpPr txBox="1"/>
          <p:nvPr/>
        </p:nvSpPr>
        <p:spPr>
          <a:xfrm>
            <a:off x="2333626" y="3528535"/>
            <a:ext cx="2219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/>
              <a:t>Sin acceso (0)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B85408C-6B83-4ED0-B724-18D895E2B8FB}"/>
              </a:ext>
            </a:extLst>
          </p:cNvPr>
          <p:cNvSpPr txBox="1"/>
          <p:nvPr/>
        </p:nvSpPr>
        <p:spPr>
          <a:xfrm>
            <a:off x="4429124" y="4064146"/>
            <a:ext cx="3333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/>
              <a:t>a: Avejentados y acomodados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ED04905-4032-4DA8-9349-62D7491AC324}"/>
              </a:ext>
            </a:extLst>
          </p:cNvPr>
          <p:cNvSpPr txBox="1"/>
          <p:nvPr/>
        </p:nvSpPr>
        <p:spPr>
          <a:xfrm>
            <a:off x="4429124" y="4614003"/>
            <a:ext cx="4114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/>
              <a:t>b: Avejentados, pero no acomodados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6CDCAA-917D-4B4D-A5F2-C741A2FB6234}"/>
              </a:ext>
            </a:extLst>
          </p:cNvPr>
          <p:cNvSpPr txBox="1"/>
          <p:nvPr/>
        </p:nvSpPr>
        <p:spPr>
          <a:xfrm>
            <a:off x="4429124" y="5163860"/>
            <a:ext cx="4114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/>
              <a:t>c: :  Barrios menos avejentados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7128647-390A-4C41-9210-E09AF9A36F64}"/>
              </a:ext>
            </a:extLst>
          </p:cNvPr>
          <p:cNvSpPr txBox="1"/>
          <p:nvPr/>
        </p:nvSpPr>
        <p:spPr>
          <a:xfrm>
            <a:off x="4429124" y="1915365"/>
            <a:ext cx="3333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/>
              <a:t>a: Avejentados y acomodados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4A574B0-43C4-44B1-8000-02AA4A5E4EE1}"/>
              </a:ext>
            </a:extLst>
          </p:cNvPr>
          <p:cNvSpPr txBox="1"/>
          <p:nvPr/>
        </p:nvSpPr>
        <p:spPr>
          <a:xfrm>
            <a:off x="4429124" y="2465222"/>
            <a:ext cx="4114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/>
              <a:t>b: Avejentados, pero no acomodados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82D0CBC-740C-48F5-ABE5-8821C20B146B}"/>
              </a:ext>
            </a:extLst>
          </p:cNvPr>
          <p:cNvSpPr txBox="1"/>
          <p:nvPr/>
        </p:nvSpPr>
        <p:spPr>
          <a:xfrm>
            <a:off x="4429124" y="3015079"/>
            <a:ext cx="4114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/>
              <a:t>c:  Barrios menos avejentados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4B58B2D-2ED9-41CE-A1CB-E8AAEA5585C5}"/>
              </a:ext>
            </a:extLst>
          </p:cNvPr>
          <p:cNvSpPr txBox="1"/>
          <p:nvPr/>
        </p:nvSpPr>
        <p:spPr>
          <a:xfrm>
            <a:off x="8305801" y="1488001"/>
            <a:ext cx="4762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a1</a:t>
            </a:r>
          </a:p>
          <a:p>
            <a:r>
              <a:rPr lang="es-CL" sz="1400" dirty="0"/>
              <a:t>a2</a:t>
            </a:r>
          </a:p>
          <a:p>
            <a:r>
              <a:rPr lang="es-CL" sz="1400" dirty="0"/>
              <a:t>a3</a:t>
            </a:r>
          </a:p>
          <a:p>
            <a:endParaRPr lang="es-CL" sz="1400" dirty="0"/>
          </a:p>
          <a:p>
            <a:r>
              <a:rPr lang="es-CL" sz="1400" dirty="0"/>
              <a:t>b1</a:t>
            </a:r>
          </a:p>
          <a:p>
            <a:r>
              <a:rPr lang="es-CL" sz="1400" dirty="0"/>
              <a:t>b2</a:t>
            </a:r>
          </a:p>
          <a:p>
            <a:r>
              <a:rPr lang="es-CL" sz="1400" dirty="0"/>
              <a:t>b3</a:t>
            </a:r>
          </a:p>
          <a:p>
            <a:endParaRPr lang="es-CL" sz="1400" dirty="0"/>
          </a:p>
          <a:p>
            <a:r>
              <a:rPr lang="es-CL" sz="1400" dirty="0"/>
              <a:t>c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D8839BE-23F4-48B4-8445-93C383A402A3}"/>
              </a:ext>
            </a:extLst>
          </p:cNvPr>
          <p:cNvSpPr txBox="1"/>
          <p:nvPr/>
        </p:nvSpPr>
        <p:spPr>
          <a:xfrm>
            <a:off x="8305801" y="3803791"/>
            <a:ext cx="4762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a1</a:t>
            </a:r>
          </a:p>
          <a:p>
            <a:r>
              <a:rPr lang="es-CL" sz="1400" dirty="0"/>
              <a:t>a2</a:t>
            </a:r>
          </a:p>
          <a:p>
            <a:r>
              <a:rPr lang="es-CL" sz="1400" dirty="0"/>
              <a:t>a3</a:t>
            </a:r>
          </a:p>
          <a:p>
            <a:endParaRPr lang="es-CL" sz="1400" dirty="0"/>
          </a:p>
          <a:p>
            <a:r>
              <a:rPr lang="es-CL" sz="1400" dirty="0"/>
              <a:t>b1</a:t>
            </a:r>
          </a:p>
          <a:p>
            <a:r>
              <a:rPr lang="es-CL" sz="1400" dirty="0"/>
              <a:t>b2</a:t>
            </a:r>
          </a:p>
          <a:p>
            <a:r>
              <a:rPr lang="es-CL" sz="1400" dirty="0"/>
              <a:t>b3</a:t>
            </a:r>
          </a:p>
          <a:p>
            <a:endParaRPr lang="es-CL" sz="1400" dirty="0"/>
          </a:p>
          <a:p>
            <a:r>
              <a:rPr lang="es-CL" sz="1400" dirty="0"/>
              <a:t>c</a:t>
            </a: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AD85F871-CD6E-4F47-95E2-46E4933EFD68}"/>
              </a:ext>
            </a:extLst>
          </p:cNvPr>
          <p:cNvCxnSpPr/>
          <p:nvPr/>
        </p:nvCxnSpPr>
        <p:spPr>
          <a:xfrm flipV="1">
            <a:off x="3857626" y="2069253"/>
            <a:ext cx="695325" cy="94582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C4063E06-8CD8-47A0-847B-39CA523143B4}"/>
              </a:ext>
            </a:extLst>
          </p:cNvPr>
          <p:cNvCxnSpPr/>
          <p:nvPr/>
        </p:nvCxnSpPr>
        <p:spPr>
          <a:xfrm flipV="1">
            <a:off x="3857626" y="2619110"/>
            <a:ext cx="695325" cy="39596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B34B668-3D74-4606-90B3-7917A2290F29}"/>
              </a:ext>
            </a:extLst>
          </p:cNvPr>
          <p:cNvCxnSpPr/>
          <p:nvPr/>
        </p:nvCxnSpPr>
        <p:spPr>
          <a:xfrm>
            <a:off x="3857626" y="3015079"/>
            <a:ext cx="695325" cy="1538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B25369A3-4B9D-43C4-877C-6ED55D379632}"/>
              </a:ext>
            </a:extLst>
          </p:cNvPr>
          <p:cNvCxnSpPr>
            <a:cxnSpLocks/>
          </p:cNvCxnSpPr>
          <p:nvPr/>
        </p:nvCxnSpPr>
        <p:spPr>
          <a:xfrm>
            <a:off x="3781426" y="3682423"/>
            <a:ext cx="771525" cy="50759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C2A2F85F-42DD-4BFB-8B08-76D4F3A5041C}"/>
              </a:ext>
            </a:extLst>
          </p:cNvPr>
          <p:cNvCxnSpPr/>
          <p:nvPr/>
        </p:nvCxnSpPr>
        <p:spPr>
          <a:xfrm>
            <a:off x="3781426" y="3682423"/>
            <a:ext cx="771525" cy="108546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DA7612E0-8BA8-400E-BA1A-823CB1EAAB27}"/>
              </a:ext>
            </a:extLst>
          </p:cNvPr>
          <p:cNvCxnSpPr/>
          <p:nvPr/>
        </p:nvCxnSpPr>
        <p:spPr>
          <a:xfrm>
            <a:off x="3781426" y="3682423"/>
            <a:ext cx="771525" cy="163532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28769FB9-FBD8-4204-9C3D-5BA000DC722B}"/>
              </a:ext>
            </a:extLst>
          </p:cNvPr>
          <p:cNvCxnSpPr/>
          <p:nvPr/>
        </p:nvCxnSpPr>
        <p:spPr>
          <a:xfrm flipV="1">
            <a:off x="7115176" y="1676400"/>
            <a:ext cx="1190625" cy="39285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8043861C-FE8D-427F-B5DD-C01F9CFFC256}"/>
              </a:ext>
            </a:extLst>
          </p:cNvPr>
          <p:cNvCxnSpPr/>
          <p:nvPr/>
        </p:nvCxnSpPr>
        <p:spPr>
          <a:xfrm flipV="1">
            <a:off x="7115176" y="1872826"/>
            <a:ext cx="1190625" cy="19642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C532F59E-6426-483C-B269-56CA37BD0C33}"/>
              </a:ext>
            </a:extLst>
          </p:cNvPr>
          <p:cNvCxnSpPr/>
          <p:nvPr/>
        </p:nvCxnSpPr>
        <p:spPr>
          <a:xfrm>
            <a:off x="7115176" y="2069253"/>
            <a:ext cx="1190625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FD02D6DB-3A61-4B2E-8ED7-7DDE8F3EA96B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7610476" y="2503664"/>
            <a:ext cx="695325" cy="11544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E53475EE-C151-4096-962C-EA40A5D9E330}"/>
              </a:ext>
            </a:extLst>
          </p:cNvPr>
          <p:cNvCxnSpPr/>
          <p:nvPr/>
        </p:nvCxnSpPr>
        <p:spPr>
          <a:xfrm>
            <a:off x="7610476" y="2619110"/>
            <a:ext cx="695325" cy="7646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12067B08-E6D1-4E7E-8865-734BADAD3353}"/>
              </a:ext>
            </a:extLst>
          </p:cNvPr>
          <p:cNvCxnSpPr/>
          <p:nvPr/>
        </p:nvCxnSpPr>
        <p:spPr>
          <a:xfrm>
            <a:off x="7610476" y="2619110"/>
            <a:ext cx="695325" cy="24794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BE753161-AC72-4599-BB44-F8A57182D115}"/>
              </a:ext>
            </a:extLst>
          </p:cNvPr>
          <p:cNvCxnSpPr>
            <a:cxnSpLocks/>
          </p:cNvCxnSpPr>
          <p:nvPr/>
        </p:nvCxnSpPr>
        <p:spPr>
          <a:xfrm>
            <a:off x="7115176" y="3168967"/>
            <a:ext cx="1190625" cy="17430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29F681D2-80EA-4B4F-9FCF-8EF6F926412B}"/>
              </a:ext>
            </a:extLst>
          </p:cNvPr>
          <p:cNvCxnSpPr/>
          <p:nvPr/>
        </p:nvCxnSpPr>
        <p:spPr>
          <a:xfrm flipV="1">
            <a:off x="7115176" y="3936220"/>
            <a:ext cx="1190625" cy="28181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82B792B2-BB15-4347-88AC-1451A81855D2}"/>
              </a:ext>
            </a:extLst>
          </p:cNvPr>
          <p:cNvCxnSpPr/>
          <p:nvPr/>
        </p:nvCxnSpPr>
        <p:spPr>
          <a:xfrm flipV="1">
            <a:off x="7115176" y="4190017"/>
            <a:ext cx="1190625" cy="3514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38FE373C-D8FA-4656-8A7F-DAA7E61747C8}"/>
              </a:ext>
            </a:extLst>
          </p:cNvPr>
          <p:cNvCxnSpPr/>
          <p:nvPr/>
        </p:nvCxnSpPr>
        <p:spPr>
          <a:xfrm>
            <a:off x="7115176" y="4207587"/>
            <a:ext cx="1190625" cy="16433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EB155FF1-BAE0-4565-91F9-9ED5CB4AEA17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610476" y="4767891"/>
            <a:ext cx="695325" cy="515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C7151319-9F7C-45A4-806D-AAFB3835C0F3}"/>
              </a:ext>
            </a:extLst>
          </p:cNvPr>
          <p:cNvCxnSpPr/>
          <p:nvPr/>
        </p:nvCxnSpPr>
        <p:spPr>
          <a:xfrm>
            <a:off x="7610476" y="4767891"/>
            <a:ext cx="762000" cy="23273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E376F55D-64D6-4C82-A848-2374F8697D64}"/>
              </a:ext>
            </a:extLst>
          </p:cNvPr>
          <p:cNvCxnSpPr/>
          <p:nvPr/>
        </p:nvCxnSpPr>
        <p:spPr>
          <a:xfrm>
            <a:off x="7610476" y="4793672"/>
            <a:ext cx="762000" cy="44507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C3D72CDF-4E80-45EC-B3F3-F35315EB1623}"/>
              </a:ext>
            </a:extLst>
          </p:cNvPr>
          <p:cNvCxnSpPr>
            <a:cxnSpLocks/>
          </p:cNvCxnSpPr>
          <p:nvPr/>
        </p:nvCxnSpPr>
        <p:spPr>
          <a:xfrm>
            <a:off x="7115176" y="5471637"/>
            <a:ext cx="1190625" cy="1766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179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687D9-CFBB-48B2-9B19-38E8A5D1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 DEMASIADOS…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A992BA-3616-45BD-AA80-4D4933A7E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Solo se </a:t>
            </a:r>
            <a:r>
              <a:rPr lang="en-US" dirty="0" err="1"/>
              <a:t>graficarán</a:t>
            </a:r>
            <a:r>
              <a:rPr lang="en-US" dirty="0"/>
              <a:t> los que </a:t>
            </a:r>
            <a:r>
              <a:rPr lang="en-US" dirty="0" err="1"/>
              <a:t>podrían</a:t>
            </a:r>
            <a:r>
              <a:rPr lang="en-US" dirty="0"/>
              <a:t> </a:t>
            </a:r>
            <a:r>
              <a:rPr lang="en-US" dirty="0" err="1"/>
              <a:t>interesar</a:t>
            </a:r>
            <a:r>
              <a:rPr lang="es-CL" dirty="0"/>
              <a:t>:</a:t>
            </a:r>
          </a:p>
          <a:p>
            <a:pPr lvl="1"/>
            <a:r>
              <a:rPr lang="es-MX" dirty="0"/>
              <a:t>3 : AA con acceso 4 cuartil</a:t>
            </a:r>
            <a:endParaRPr lang="es-CL" dirty="0"/>
          </a:p>
          <a:p>
            <a:pPr lvl="1"/>
            <a:r>
              <a:rPr lang="es-MX" dirty="0"/>
              <a:t>6 : AA sin acceso  4 cuartil</a:t>
            </a:r>
          </a:p>
          <a:p>
            <a:pPr lvl="1"/>
            <a:r>
              <a:rPr lang="es-MX" dirty="0"/>
              <a:t>9 : ANA con acceso 4 cuartil</a:t>
            </a:r>
          </a:p>
          <a:p>
            <a:pPr lvl="1"/>
            <a:r>
              <a:rPr lang="es-MX" dirty="0"/>
              <a:t>12: ANA sin acceso 4 cuartil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321F7D2-62E0-4C35-8CFB-2CB488601A2E}"/>
              </a:ext>
            </a:extLst>
          </p:cNvPr>
          <p:cNvSpPr txBox="1"/>
          <p:nvPr/>
        </p:nvSpPr>
        <p:spPr>
          <a:xfrm>
            <a:off x="10489223" y="6034901"/>
            <a:ext cx="1450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rPr>
              <a:t>4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rPr>
              <a:t>cuartil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rPr>
              <a:t>: de los AA o los ANA se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rPr>
              <a:t>toma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rPr>
              <a:t>el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rPr>
              <a:t> 25% de mayor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rPr>
              <a:t>concentración</a:t>
            </a:r>
            <a:endParaRPr lang="es-CL" sz="10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83038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86467AB-D075-4E11-B0B9-35F09293C222}"/>
              </a:ext>
            </a:extLst>
          </p:cNvPr>
          <p:cNvSpPr txBox="1"/>
          <p:nvPr/>
        </p:nvSpPr>
        <p:spPr>
          <a:xfrm>
            <a:off x="152400" y="43815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 </a:t>
            </a:r>
            <a:r>
              <a:rPr lang="en-US" dirty="0" err="1"/>
              <a:t>proyectar</a:t>
            </a:r>
            <a:r>
              <a:rPr lang="en-US" dirty="0"/>
              <a:t> 10 am</a:t>
            </a:r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B8505BF-FEF5-4F10-BA90-BAA5B838F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73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24BD767-828C-4F5D-B4B5-D776CA757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612E88-F3D6-4E70-9250-EC1C37974268}"/>
              </a:ext>
            </a:extLst>
          </p:cNvPr>
          <p:cNvSpPr txBox="1"/>
          <p:nvPr/>
        </p:nvSpPr>
        <p:spPr>
          <a:xfrm>
            <a:off x="152400" y="43815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 </a:t>
            </a:r>
            <a:r>
              <a:rPr lang="en-US" dirty="0" err="1"/>
              <a:t>proyectar</a:t>
            </a:r>
            <a:r>
              <a:rPr lang="en-US" dirty="0"/>
              <a:t> 17 pm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49075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F103045-0A8B-4026-8D60-2ACA618041AF}"/>
              </a:ext>
            </a:extLst>
          </p:cNvPr>
          <p:cNvSpPr txBox="1"/>
          <p:nvPr/>
        </p:nvSpPr>
        <p:spPr>
          <a:xfrm>
            <a:off x="152400" y="43815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Proyectado</a:t>
            </a:r>
            <a:r>
              <a:rPr lang="en-US" dirty="0"/>
              <a:t> 10 am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D30296-6D62-41E6-8851-C79B1BCDE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54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4FAEEBE-9754-45BC-8AD4-33D90A68916B}"/>
              </a:ext>
            </a:extLst>
          </p:cNvPr>
          <p:cNvSpPr txBox="1"/>
          <p:nvPr/>
        </p:nvSpPr>
        <p:spPr>
          <a:xfrm>
            <a:off x="152400" y="43815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Proyectado</a:t>
            </a:r>
            <a:r>
              <a:rPr lang="en-US" dirty="0"/>
              <a:t> 17 am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3C63935-D350-4A98-A041-11CFD7CDF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9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1435A-ADA4-4A16-93CB-CA6C1079D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37" y="432974"/>
            <a:ext cx="10515600" cy="1325563"/>
          </a:xfrm>
        </p:spPr>
        <p:txBody>
          <a:bodyPr/>
          <a:lstStyle/>
          <a:p>
            <a:r>
              <a:rPr lang="es-MX" dirty="0"/>
              <a:t>Metodología</a:t>
            </a:r>
            <a:endParaRPr lang="es-CL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959252F-041C-405F-80B4-ED2E6EB2E1BD}"/>
              </a:ext>
            </a:extLst>
          </p:cNvPr>
          <p:cNvSpPr/>
          <p:nvPr/>
        </p:nvSpPr>
        <p:spPr>
          <a:xfrm>
            <a:off x="1209875" y="3256883"/>
            <a:ext cx="1178170" cy="11026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Censo población y vivienda 2017</a:t>
            </a:r>
            <a:endParaRPr lang="es-CL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06F91E7-A422-4D3F-B1E0-16E53C7AA940}"/>
              </a:ext>
            </a:extLst>
          </p:cNvPr>
          <p:cNvSpPr/>
          <p:nvPr/>
        </p:nvSpPr>
        <p:spPr>
          <a:xfrm>
            <a:off x="9215230" y="1724301"/>
            <a:ext cx="1178170" cy="11026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Walkmyplace</a:t>
            </a:r>
            <a:endParaRPr lang="es-MX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s-MX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s-MX" sz="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Walk</a:t>
            </a:r>
            <a:r>
              <a:rPr lang="es-MX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-scores)</a:t>
            </a:r>
            <a:endParaRPr lang="es-CL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C42B938-384C-492B-A8F0-FED898431CEC}"/>
              </a:ext>
            </a:extLst>
          </p:cNvPr>
          <p:cNvSpPr/>
          <p:nvPr/>
        </p:nvSpPr>
        <p:spPr>
          <a:xfrm>
            <a:off x="7635903" y="1724301"/>
            <a:ext cx="1178170" cy="11026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Accesibilidad OTP (Bryan)</a:t>
            </a:r>
            <a:endParaRPr lang="es-CL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6673A2B-6FAA-4505-925D-6BCDD99CAD26}"/>
              </a:ext>
            </a:extLst>
          </p:cNvPr>
          <p:cNvSpPr/>
          <p:nvPr/>
        </p:nvSpPr>
        <p:spPr>
          <a:xfrm>
            <a:off x="2890982" y="3048433"/>
            <a:ext cx="1588655" cy="3967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Tasa inmigración</a:t>
            </a:r>
            <a:endParaRPr lang="es-CL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A4E43A7-3FB9-4AA8-9BC4-98582C8F244B}"/>
              </a:ext>
            </a:extLst>
          </p:cNvPr>
          <p:cNvSpPr/>
          <p:nvPr/>
        </p:nvSpPr>
        <p:spPr>
          <a:xfrm>
            <a:off x="2890981" y="3578596"/>
            <a:ext cx="1588655" cy="3967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Hacinamiento</a:t>
            </a:r>
            <a:endParaRPr lang="es-CL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4081F9D-9089-4652-8603-0AECCB2DCBD0}"/>
              </a:ext>
            </a:extLst>
          </p:cNvPr>
          <p:cNvSpPr/>
          <p:nvPr/>
        </p:nvSpPr>
        <p:spPr>
          <a:xfrm>
            <a:off x="2890981" y="4103646"/>
            <a:ext cx="1588655" cy="3967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Porcentaje de adultos mayores</a:t>
            </a:r>
            <a:endParaRPr lang="es-CL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8CE0E2F-3A3A-452B-81F6-0777A692B783}"/>
              </a:ext>
            </a:extLst>
          </p:cNvPr>
          <p:cNvSpPr/>
          <p:nvPr/>
        </p:nvSpPr>
        <p:spPr>
          <a:xfrm>
            <a:off x="4618182" y="3058518"/>
            <a:ext cx="1588655" cy="38664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Población económicamente activa (mayor a 15)</a:t>
            </a:r>
            <a:endParaRPr lang="es-CL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0E3CE17-DCB1-4099-838F-BC3DF91712B6}"/>
              </a:ext>
            </a:extLst>
          </p:cNvPr>
          <p:cNvSpPr/>
          <p:nvPr/>
        </p:nvSpPr>
        <p:spPr>
          <a:xfrm>
            <a:off x="4618183" y="3578596"/>
            <a:ext cx="1588654" cy="3967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Porcentaje jefes de hogar sin enseñanza media</a:t>
            </a:r>
            <a:endParaRPr lang="es-CL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1F251D0-3C01-48E3-802F-B795B3FE2114}"/>
              </a:ext>
            </a:extLst>
          </p:cNvPr>
          <p:cNvSpPr/>
          <p:nvPr/>
        </p:nvSpPr>
        <p:spPr>
          <a:xfrm>
            <a:off x="4618182" y="4103646"/>
            <a:ext cx="1588655" cy="3967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Porcentaje viviendas con materialidad R o IRR</a:t>
            </a:r>
            <a:endParaRPr lang="es-CL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Cerrar llave 15">
            <a:extLst>
              <a:ext uri="{FF2B5EF4-FFF2-40B4-BE49-F238E27FC236}">
                <a16:creationId xmlns:a16="http://schemas.microsoft.com/office/drawing/2014/main" id="{44AA3540-EAEB-41F9-90C3-830E72394672}"/>
              </a:ext>
            </a:extLst>
          </p:cNvPr>
          <p:cNvSpPr/>
          <p:nvPr/>
        </p:nvSpPr>
        <p:spPr>
          <a:xfrm>
            <a:off x="6317673" y="2900218"/>
            <a:ext cx="103908" cy="1717963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F9A6C088-2849-4ED7-9442-D3C9CF18B80A}"/>
                  </a:ext>
                </a:extLst>
              </p:cNvPr>
              <p:cNvSpPr/>
              <p:nvPr/>
            </p:nvSpPr>
            <p:spPr>
              <a:xfrm>
                <a:off x="6543960" y="3156340"/>
                <a:ext cx="494149" cy="13255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s-MX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Clustering Jerárquico</a:t>
                </a:r>
              </a:p>
              <a:p>
                <a:pPr algn="ctr"/>
                <a:r>
                  <a:rPr lang="es-MX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Para k </a:t>
                </a:r>
                <a14:m>
                  <m:oMath xmlns:m="http://schemas.openxmlformats.org/officeDocument/2006/math">
                    <m:r>
                      <a:rPr lang="es-MX" sz="100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MX" sz="1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{2:8}</m:t>
                    </m:r>
                  </m:oMath>
                </a14:m>
                <a:endParaRPr lang="es-CL" sz="1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F9A6C088-2849-4ED7-9442-D3C9CF18B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960" y="3156340"/>
                <a:ext cx="494149" cy="1325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ángulo 20">
            <a:extLst>
              <a:ext uri="{FF2B5EF4-FFF2-40B4-BE49-F238E27FC236}">
                <a16:creationId xmlns:a16="http://schemas.microsoft.com/office/drawing/2014/main" id="{E9E29DEC-88D4-4F22-8766-B92EE72791F2}"/>
              </a:ext>
            </a:extLst>
          </p:cNvPr>
          <p:cNvSpPr/>
          <p:nvPr/>
        </p:nvSpPr>
        <p:spPr>
          <a:xfrm>
            <a:off x="7208981" y="3156340"/>
            <a:ext cx="494149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MX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Recategorizar </a:t>
            </a:r>
            <a:r>
              <a:rPr lang="es-MX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primando </a:t>
            </a:r>
            <a:r>
              <a:rPr lang="es-MX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grupos avejentados</a:t>
            </a:r>
            <a:endParaRPr lang="es-CL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E38C0398-7B53-4507-8B4D-6803D8389925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>
            <a:off x="7038109" y="3819122"/>
            <a:ext cx="17087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0ED13DD-D318-4190-BE5B-A1D2BB3171BD}"/>
              </a:ext>
            </a:extLst>
          </p:cNvPr>
          <p:cNvSpPr/>
          <p:nvPr/>
        </p:nvSpPr>
        <p:spPr>
          <a:xfrm>
            <a:off x="8292215" y="3634014"/>
            <a:ext cx="1588655" cy="3967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Cruzar y evaluar las categorías, generando combinaciones</a:t>
            </a:r>
            <a:endParaRPr lang="es-CL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5E521297-14A3-4116-9D08-7B1B4F5CD56D}"/>
              </a:ext>
            </a:extLst>
          </p:cNvPr>
          <p:cNvCxnSpPr>
            <a:stCxn id="21" idx="3"/>
            <a:endCxn id="25" idx="1"/>
          </p:cNvCxnSpPr>
          <p:nvPr/>
        </p:nvCxnSpPr>
        <p:spPr>
          <a:xfrm>
            <a:off x="7703130" y="3819122"/>
            <a:ext cx="589085" cy="132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7D3DEC5D-29B8-47A8-BFBD-10415DE62D78}"/>
              </a:ext>
            </a:extLst>
          </p:cNvPr>
          <p:cNvCxnSpPr>
            <a:stCxn id="25" idx="2"/>
          </p:cNvCxnSpPr>
          <p:nvPr/>
        </p:nvCxnSpPr>
        <p:spPr>
          <a:xfrm flipH="1">
            <a:off x="9086542" y="4030744"/>
            <a:ext cx="1" cy="11416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23E5D39-CE85-40C9-BB80-B75CB0CE7651}"/>
              </a:ext>
            </a:extLst>
          </p:cNvPr>
          <p:cNvSpPr/>
          <p:nvPr/>
        </p:nvSpPr>
        <p:spPr>
          <a:xfrm>
            <a:off x="8292215" y="5169418"/>
            <a:ext cx="1588655" cy="3967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Ploteo cartográfico</a:t>
            </a:r>
            <a:endParaRPr lang="es-CL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Abrir llave 37">
            <a:extLst>
              <a:ext uri="{FF2B5EF4-FFF2-40B4-BE49-F238E27FC236}">
                <a16:creationId xmlns:a16="http://schemas.microsoft.com/office/drawing/2014/main" id="{21FB3172-0ECE-438A-8E10-5DEB9C6EC715}"/>
              </a:ext>
            </a:extLst>
          </p:cNvPr>
          <p:cNvSpPr/>
          <p:nvPr/>
        </p:nvSpPr>
        <p:spPr>
          <a:xfrm>
            <a:off x="2679008" y="2900218"/>
            <a:ext cx="45719" cy="1717963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Cerrar llave 40">
            <a:extLst>
              <a:ext uri="{FF2B5EF4-FFF2-40B4-BE49-F238E27FC236}">
                <a16:creationId xmlns:a16="http://schemas.microsoft.com/office/drawing/2014/main" id="{BA7A8E15-1C50-4F16-8187-388C79F961AC}"/>
              </a:ext>
            </a:extLst>
          </p:cNvPr>
          <p:cNvSpPr/>
          <p:nvPr/>
        </p:nvSpPr>
        <p:spPr>
          <a:xfrm rot="5400000">
            <a:off x="9042589" y="1642345"/>
            <a:ext cx="45719" cy="2655899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rtlCol="0" anchor="ctr"/>
          <a:lstStyle/>
          <a:p>
            <a:pPr algn="ctr"/>
            <a:endParaRPr lang="es-CL"/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1E7D5802-42BE-4AF6-A5E6-5F8B4068EFE4}"/>
              </a:ext>
            </a:extLst>
          </p:cNvPr>
          <p:cNvCxnSpPr>
            <a:stCxn id="41" idx="1"/>
            <a:endCxn id="25" idx="0"/>
          </p:cNvCxnSpPr>
          <p:nvPr/>
        </p:nvCxnSpPr>
        <p:spPr>
          <a:xfrm>
            <a:off x="9065448" y="2993154"/>
            <a:ext cx="21095" cy="64086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273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A085C-F3EA-48C5-B4C4-2A145AD4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285" y="2248860"/>
            <a:ext cx="4636168" cy="1325563"/>
          </a:xfrm>
        </p:spPr>
        <p:txBody>
          <a:bodyPr/>
          <a:lstStyle/>
          <a:p>
            <a:r>
              <a:rPr lang="es-MX" dirty="0"/>
              <a:t>Y la </a:t>
            </a:r>
            <a:r>
              <a:rPr lang="es-MX" dirty="0" err="1"/>
              <a:t>caminabilidad</a:t>
            </a:r>
            <a:r>
              <a:rPr lang="es-MX" dirty="0"/>
              <a:t>?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67882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B0A5614-293B-491F-AA66-088D28D31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2C0FCAE-D409-4E68-880B-DCAD14F53679}"/>
              </a:ext>
            </a:extLst>
          </p:cNvPr>
          <p:cNvSpPr txBox="1"/>
          <p:nvPr/>
        </p:nvSpPr>
        <p:spPr>
          <a:xfrm>
            <a:off x="10427676" y="6198577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800" b="1" dirty="0">
                <a:solidFill>
                  <a:schemeClr val="bg2">
                    <a:lumMod val="50000"/>
                  </a:schemeClr>
                </a:solidFill>
              </a:rPr>
              <a:t>Nota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el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puntaje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obtenido</a:t>
            </a:r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Es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el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promedio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del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puntaje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de</a:t>
            </a:r>
          </a:p>
          <a:p>
            <a:pPr algn="just"/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Las manzanas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agregado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a la zona</a:t>
            </a:r>
            <a:endParaRPr lang="es-CL" sz="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646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BBD568D-7DCE-4D94-BAC0-AC67A9CB8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035" y="624253"/>
            <a:ext cx="2942486" cy="26904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BF2E974-B34E-4B71-94F3-2A1296F73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521" y="624253"/>
            <a:ext cx="2968979" cy="269044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20BD885-FFC6-48CC-80FB-55F4A9725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501" y="624253"/>
            <a:ext cx="2968980" cy="270547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96B4CC2-F92D-4A58-8A57-DB5F1B780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035" y="3754316"/>
            <a:ext cx="2946969" cy="269044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AA605D3-CF39-4E0C-A3A3-050500C93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3521" y="3754316"/>
            <a:ext cx="2957039" cy="269044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86D95F7-A352-4E10-97E7-43AEFDAD7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0490" y="3739282"/>
            <a:ext cx="2935733" cy="270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17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378C214-4471-4D28-B3ED-498E5516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25" y="634727"/>
            <a:ext cx="2979198" cy="273272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5744CAA-1865-4B4E-A395-C2BF8A621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723" y="523164"/>
            <a:ext cx="3204105" cy="29558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DA72C7A-A498-44F6-95E0-49DE246B1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828" y="523164"/>
            <a:ext cx="3244065" cy="29558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BC39BDD-401D-40C4-A6D5-486F67F48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525" y="3840602"/>
            <a:ext cx="2971958" cy="273272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30BD771-2DA7-49E0-B2A5-A99249E1E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5483" y="3840601"/>
            <a:ext cx="2965302" cy="273272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846B1A6-0A0A-480F-BE5B-39408CF92D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6828" y="3617476"/>
            <a:ext cx="3254458" cy="295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93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162B93E-7154-4C62-9DF3-C56454ADE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735" y="1688119"/>
            <a:ext cx="3729519" cy="3429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F01696-A97C-4C48-880B-699FE086E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671" y="1714499"/>
            <a:ext cx="3716669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48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CB5F0-FC99-4999-8108-F17075BA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Cuáles</a:t>
            </a:r>
            <a:r>
              <a:rPr lang="en-US" dirty="0"/>
              <a:t>  son las zonas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vulnerables</a:t>
            </a:r>
            <a:r>
              <a:rPr lang="en-US" dirty="0"/>
              <a:t> con </a:t>
            </a:r>
            <a:r>
              <a:rPr lang="en-US" dirty="0" err="1"/>
              <a:t>peor</a:t>
            </a:r>
            <a:r>
              <a:rPr lang="en-US" dirty="0"/>
              <a:t> </a:t>
            </a:r>
            <a:r>
              <a:rPr lang="en-US" dirty="0" err="1"/>
              <a:t>caminabilidad</a:t>
            </a:r>
            <a:r>
              <a:rPr lang="en-US" dirty="0"/>
              <a:t>?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D70CA97-752F-475F-B69D-46119813EA31}"/>
              </a:ext>
            </a:extLst>
          </p:cNvPr>
          <p:cNvSpPr txBox="1"/>
          <p:nvPr/>
        </p:nvSpPr>
        <p:spPr>
          <a:xfrm>
            <a:off x="998555" y="2292102"/>
            <a:ext cx="630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 </a:t>
            </a:r>
            <a:r>
              <a:rPr lang="en-US" dirty="0" err="1"/>
              <a:t>utilizan</a:t>
            </a:r>
            <a:r>
              <a:rPr lang="en-US" dirty="0"/>
              <a:t> </a:t>
            </a:r>
            <a:r>
              <a:rPr lang="en-US" dirty="0" err="1"/>
              <a:t>cuartiles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una de las </a:t>
            </a:r>
            <a:r>
              <a:rPr lang="en-US" dirty="0" err="1"/>
              <a:t>categor</a:t>
            </a:r>
            <a:r>
              <a:rPr lang="es-MX" dirty="0" err="1"/>
              <a:t>ías</a:t>
            </a:r>
            <a:r>
              <a:rPr lang="es-MX" dirty="0"/>
              <a:t> que interesan</a:t>
            </a:r>
            <a:endParaRPr lang="es-C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D26B32-5ABC-470B-9E73-2A25EA697169}"/>
              </a:ext>
            </a:extLst>
          </p:cNvPr>
          <p:cNvSpPr txBox="1"/>
          <p:nvPr/>
        </p:nvSpPr>
        <p:spPr>
          <a:xfrm>
            <a:off x="3710353" y="3429000"/>
            <a:ext cx="4897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MX" dirty="0"/>
              <a:t>3   :  AA    con acceso 4 cuartil</a:t>
            </a:r>
            <a:endParaRPr lang="es-CL" dirty="0"/>
          </a:p>
          <a:p>
            <a:pPr lvl="1"/>
            <a:r>
              <a:rPr lang="es-MX" dirty="0"/>
              <a:t>6   :  AA    </a:t>
            </a:r>
            <a:r>
              <a:rPr lang="es-MX" b="1" dirty="0"/>
              <a:t>sin acceso  </a:t>
            </a:r>
            <a:r>
              <a:rPr lang="es-MX" dirty="0"/>
              <a:t>4 cuartil</a:t>
            </a:r>
          </a:p>
          <a:p>
            <a:pPr lvl="1"/>
            <a:r>
              <a:rPr lang="es-MX" dirty="0"/>
              <a:t>9   :  ANA con acceso 4 cuartil</a:t>
            </a:r>
          </a:p>
          <a:p>
            <a:pPr lvl="1"/>
            <a:r>
              <a:rPr lang="es-MX" dirty="0"/>
              <a:t>12 :  ANA </a:t>
            </a:r>
            <a:r>
              <a:rPr lang="es-MX" b="1" dirty="0"/>
              <a:t>sin acceso </a:t>
            </a:r>
            <a:r>
              <a:rPr lang="es-MX" dirty="0"/>
              <a:t>4 cuartil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80812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A060D8D-2117-4147-A589-828FD75E4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69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70EE6B2-5DD9-4F9A-BF61-696A1CDEF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96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5A42775-CD6F-4C51-9598-829E6502B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694" y="1034218"/>
            <a:ext cx="5558633" cy="5386098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2C28FD2-881F-468C-84B0-F1D38E50AC1F}"/>
              </a:ext>
            </a:extLst>
          </p:cNvPr>
          <p:cNvCxnSpPr/>
          <p:nvPr/>
        </p:nvCxnSpPr>
        <p:spPr>
          <a:xfrm flipH="1">
            <a:off x="3174473" y="5007309"/>
            <a:ext cx="53478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01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1C8BE71-5995-45BD-B5B8-7DBCE3E2E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59" y="1085851"/>
            <a:ext cx="9372601" cy="546735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DD7F3FC-70C8-4250-81B4-8117571A1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759" y="84571"/>
            <a:ext cx="10515600" cy="1325563"/>
          </a:xfrm>
        </p:spPr>
        <p:txBody>
          <a:bodyPr/>
          <a:lstStyle/>
          <a:p>
            <a:r>
              <a:rPr lang="es-MX" dirty="0"/>
              <a:t>Descripción estadística y cartográfica (k = 8)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80747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71DCC1A-DC81-42B6-B888-14550C918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20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71E6CC-7FE4-4B93-9EB0-6D6CB8852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Recategorización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8B1269-A444-494D-9AE5-87E369816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7102"/>
          </a:xfrm>
        </p:spPr>
        <p:txBody>
          <a:bodyPr/>
          <a:lstStyle/>
          <a:p>
            <a:pPr algn="just"/>
            <a:r>
              <a:rPr lang="es-MX" dirty="0"/>
              <a:t>Caso 1: </a:t>
            </a:r>
          </a:p>
          <a:p>
            <a:pPr lvl="1" algn="just"/>
            <a:r>
              <a:rPr lang="es-MX" dirty="0"/>
              <a:t>Se toman las categorías </a:t>
            </a:r>
            <a:r>
              <a:rPr lang="es-MX" b="1" dirty="0"/>
              <a:t>más avejentadas </a:t>
            </a:r>
            <a:r>
              <a:rPr lang="es-MX" dirty="0"/>
              <a:t>(4,5,7) asignándoles valor </a:t>
            </a:r>
            <a:r>
              <a:rPr lang="es-MX" b="1" dirty="0"/>
              <a:t>“a”</a:t>
            </a:r>
          </a:p>
          <a:p>
            <a:pPr lvl="1" algn="just"/>
            <a:r>
              <a:rPr lang="es-MX" dirty="0"/>
              <a:t>para las </a:t>
            </a:r>
            <a:r>
              <a:rPr lang="es-MX" b="1" dirty="0"/>
              <a:t>menos avejentadas </a:t>
            </a:r>
            <a:r>
              <a:rPr lang="es-MX" dirty="0"/>
              <a:t>(1,2,3,6,8) se les asigna valor </a:t>
            </a:r>
            <a:r>
              <a:rPr lang="es-MX" b="1" dirty="0"/>
              <a:t>“b”</a:t>
            </a:r>
          </a:p>
          <a:p>
            <a:pPr lvl="1" algn="just"/>
            <a:endParaRPr lang="es-MX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0EE7712-B6E4-4DEF-9734-11943438EC59}"/>
              </a:ext>
            </a:extLst>
          </p:cNvPr>
          <p:cNvSpPr txBox="1">
            <a:spLocks/>
          </p:cNvSpPr>
          <p:nvPr/>
        </p:nvSpPr>
        <p:spPr>
          <a:xfrm>
            <a:off x="838200" y="3367664"/>
            <a:ext cx="10515600" cy="14071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dirty="0"/>
              <a:t>Caso 2: </a:t>
            </a:r>
          </a:p>
          <a:p>
            <a:pPr lvl="1" algn="just"/>
            <a:r>
              <a:rPr lang="es-MX" dirty="0"/>
              <a:t>Se toma la categoría </a:t>
            </a:r>
            <a:r>
              <a:rPr lang="es-MX" b="1" dirty="0"/>
              <a:t>más avejentada y acomodada </a:t>
            </a:r>
            <a:r>
              <a:rPr lang="es-MX" dirty="0"/>
              <a:t>(5)</a:t>
            </a:r>
            <a:r>
              <a:rPr lang="es-MX" b="1" dirty="0"/>
              <a:t> </a:t>
            </a:r>
            <a:r>
              <a:rPr lang="es-MX" dirty="0"/>
              <a:t>con valor “</a:t>
            </a:r>
            <a:r>
              <a:rPr lang="es-MX" b="1" dirty="0"/>
              <a:t>a”</a:t>
            </a:r>
          </a:p>
          <a:p>
            <a:pPr lvl="1" algn="just"/>
            <a:r>
              <a:rPr lang="es-MX" dirty="0"/>
              <a:t> en el extremo opuesto se toman las </a:t>
            </a:r>
            <a:r>
              <a:rPr lang="es-MX" b="1" dirty="0"/>
              <a:t>más avejentadas y menos acomodadas</a:t>
            </a:r>
            <a:r>
              <a:rPr lang="es-MX" dirty="0"/>
              <a:t> (4,7) como valor </a:t>
            </a:r>
            <a:r>
              <a:rPr lang="es-MX" b="1" dirty="0"/>
              <a:t>“b”</a:t>
            </a:r>
            <a:r>
              <a:rPr lang="es-MX" dirty="0"/>
              <a:t>. El resto se categoriza como </a:t>
            </a:r>
            <a:r>
              <a:rPr lang="es-MX" b="1" dirty="0"/>
              <a:t>“c”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04ACF23-233D-49F1-A320-9A74639E972E}"/>
              </a:ext>
            </a:extLst>
          </p:cNvPr>
          <p:cNvSpPr txBox="1">
            <a:spLocks/>
          </p:cNvSpPr>
          <p:nvPr/>
        </p:nvSpPr>
        <p:spPr>
          <a:xfrm>
            <a:off x="838200" y="5085773"/>
            <a:ext cx="10515600" cy="14071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dirty="0"/>
              <a:t>Caso 3:</a:t>
            </a:r>
          </a:p>
          <a:p>
            <a:pPr lvl="1" algn="just"/>
            <a:r>
              <a:rPr lang="es-MX" dirty="0"/>
              <a:t>Mismo que caso 2, pero se crean  </a:t>
            </a:r>
            <a:r>
              <a:rPr lang="es-MX" b="1" dirty="0"/>
              <a:t>a1: </a:t>
            </a:r>
            <a:r>
              <a:rPr lang="es-MX" dirty="0"/>
              <a:t>primer cuartil, </a:t>
            </a:r>
            <a:r>
              <a:rPr lang="es-MX" b="1" dirty="0"/>
              <a:t>a2</a:t>
            </a:r>
            <a:r>
              <a:rPr lang="es-MX" dirty="0"/>
              <a:t>:segundo y tercer cuartil, </a:t>
            </a:r>
            <a:r>
              <a:rPr lang="es-MX" b="1" dirty="0"/>
              <a:t>a3</a:t>
            </a:r>
            <a:r>
              <a:rPr lang="es-MX" dirty="0"/>
              <a:t>: cuarto cuartil de porcentaje de adultos mayores.</a:t>
            </a:r>
          </a:p>
          <a:p>
            <a:pPr lvl="1" algn="just"/>
            <a:r>
              <a:rPr lang="es-MX" dirty="0"/>
              <a:t>Mismo proceso se repite para </a:t>
            </a:r>
            <a:r>
              <a:rPr lang="es-MX" b="1" dirty="0"/>
              <a:t>b (b1,b2,b3)</a:t>
            </a:r>
          </a:p>
          <a:p>
            <a:pPr lvl="1" algn="just"/>
            <a:r>
              <a:rPr lang="es-MX" b="1" dirty="0"/>
              <a:t>C</a:t>
            </a:r>
            <a:r>
              <a:rPr lang="es-MX" dirty="0"/>
              <a:t> queda de la misma manera que en el caso 2 sin modificación</a:t>
            </a:r>
          </a:p>
        </p:txBody>
      </p:sp>
    </p:spTree>
    <p:extLst>
      <p:ext uri="{BB962C8B-B14F-4D97-AF65-F5344CB8AC3E}">
        <p14:creationId xmlns:p14="http://schemas.microsoft.com/office/powerpoint/2010/main" val="2210144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A5EF4-ECC3-4EB1-B29A-05EB7B4BA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873" y="198871"/>
            <a:ext cx="10515600" cy="1325563"/>
          </a:xfrm>
        </p:spPr>
        <p:txBody>
          <a:bodyPr/>
          <a:lstStyle/>
          <a:p>
            <a:r>
              <a:rPr lang="es-MX" dirty="0"/>
              <a:t>Caso 1</a:t>
            </a:r>
            <a:endParaRPr lang="es-CL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AB46CB3-1C72-4CDE-957F-9945CE53B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59" y="1085851"/>
            <a:ext cx="9372601" cy="5467350"/>
          </a:xfrm>
          <a:prstGeom prst="rect">
            <a:avLst/>
          </a:prstGeom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3310DF2C-7C50-42C1-92FE-2C8A4F4299C5}"/>
              </a:ext>
            </a:extLst>
          </p:cNvPr>
          <p:cNvSpPr/>
          <p:nvPr/>
        </p:nvSpPr>
        <p:spPr>
          <a:xfrm>
            <a:off x="2781300" y="3448050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6E7A1C8-CA69-419B-9C0C-094EB0D2DDAD}"/>
              </a:ext>
            </a:extLst>
          </p:cNvPr>
          <p:cNvSpPr/>
          <p:nvPr/>
        </p:nvSpPr>
        <p:spPr>
          <a:xfrm>
            <a:off x="3105149" y="3448050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E70992F-4FE7-4EBF-B978-B241013E3F03}"/>
              </a:ext>
            </a:extLst>
          </p:cNvPr>
          <p:cNvSpPr/>
          <p:nvPr/>
        </p:nvSpPr>
        <p:spPr>
          <a:xfrm>
            <a:off x="3743324" y="3448050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65F0CE4A-2CA1-4E7B-80C4-D46D3E7CEB8E}"/>
              </a:ext>
            </a:extLst>
          </p:cNvPr>
          <p:cNvSpPr/>
          <p:nvPr/>
        </p:nvSpPr>
        <p:spPr>
          <a:xfrm>
            <a:off x="5915025" y="3448050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B86D73D4-2879-486D-9470-06A276E86414}"/>
              </a:ext>
            </a:extLst>
          </p:cNvPr>
          <p:cNvSpPr/>
          <p:nvPr/>
        </p:nvSpPr>
        <p:spPr>
          <a:xfrm>
            <a:off x="6238874" y="3448050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279CE34-53D2-4B4E-8D06-50A98D59E6B9}"/>
              </a:ext>
            </a:extLst>
          </p:cNvPr>
          <p:cNvSpPr/>
          <p:nvPr/>
        </p:nvSpPr>
        <p:spPr>
          <a:xfrm>
            <a:off x="6877049" y="3448050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C29518D3-D12F-493B-A912-B70374E983F5}"/>
              </a:ext>
            </a:extLst>
          </p:cNvPr>
          <p:cNvSpPr/>
          <p:nvPr/>
        </p:nvSpPr>
        <p:spPr>
          <a:xfrm>
            <a:off x="9005123" y="3448050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D8BD01E7-B13C-46A7-9D6B-55045C82FC37}"/>
              </a:ext>
            </a:extLst>
          </p:cNvPr>
          <p:cNvSpPr/>
          <p:nvPr/>
        </p:nvSpPr>
        <p:spPr>
          <a:xfrm>
            <a:off x="9328972" y="3448050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B5B86EC-85AC-4293-8EA6-A4A0925EA015}"/>
              </a:ext>
            </a:extLst>
          </p:cNvPr>
          <p:cNvSpPr/>
          <p:nvPr/>
        </p:nvSpPr>
        <p:spPr>
          <a:xfrm>
            <a:off x="9967147" y="3448050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CC3CC6B-D64E-48FC-B9D6-3A62542AF615}"/>
              </a:ext>
            </a:extLst>
          </p:cNvPr>
          <p:cNvSpPr/>
          <p:nvPr/>
        </p:nvSpPr>
        <p:spPr>
          <a:xfrm>
            <a:off x="2781300" y="6181725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0437213-2612-42E6-BCAE-277F280D2BE2}"/>
              </a:ext>
            </a:extLst>
          </p:cNvPr>
          <p:cNvSpPr/>
          <p:nvPr/>
        </p:nvSpPr>
        <p:spPr>
          <a:xfrm>
            <a:off x="3105149" y="6181725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B16625AE-454A-42E0-AD02-7991780947E0}"/>
              </a:ext>
            </a:extLst>
          </p:cNvPr>
          <p:cNvSpPr/>
          <p:nvPr/>
        </p:nvSpPr>
        <p:spPr>
          <a:xfrm>
            <a:off x="3743324" y="6181725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F0F34545-2079-451B-AC12-F7D46FFB91EF}"/>
              </a:ext>
            </a:extLst>
          </p:cNvPr>
          <p:cNvSpPr/>
          <p:nvPr/>
        </p:nvSpPr>
        <p:spPr>
          <a:xfrm>
            <a:off x="5901501" y="6191467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F016D68B-DBC7-413F-A7FE-2F22FA6857AA}"/>
              </a:ext>
            </a:extLst>
          </p:cNvPr>
          <p:cNvSpPr/>
          <p:nvPr/>
        </p:nvSpPr>
        <p:spPr>
          <a:xfrm>
            <a:off x="6225350" y="6191467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5156C2D9-4002-42D1-ACC2-70196993AC88}"/>
              </a:ext>
            </a:extLst>
          </p:cNvPr>
          <p:cNvSpPr/>
          <p:nvPr/>
        </p:nvSpPr>
        <p:spPr>
          <a:xfrm>
            <a:off x="6863525" y="6191467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2E4E94D3-2064-4074-B263-92EE57B819EF}"/>
              </a:ext>
            </a:extLst>
          </p:cNvPr>
          <p:cNvSpPr/>
          <p:nvPr/>
        </p:nvSpPr>
        <p:spPr>
          <a:xfrm>
            <a:off x="9031226" y="6191467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63D74515-29D8-4882-86A3-3A7F4B5FC0CE}"/>
              </a:ext>
            </a:extLst>
          </p:cNvPr>
          <p:cNvSpPr/>
          <p:nvPr/>
        </p:nvSpPr>
        <p:spPr>
          <a:xfrm>
            <a:off x="9355075" y="6191467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C3AB51A9-0DFE-4B23-9B21-1079C21740BE}"/>
              </a:ext>
            </a:extLst>
          </p:cNvPr>
          <p:cNvSpPr/>
          <p:nvPr/>
        </p:nvSpPr>
        <p:spPr>
          <a:xfrm>
            <a:off x="9993250" y="6191467"/>
            <a:ext cx="228600" cy="200025"/>
          </a:xfrm>
          <a:prstGeom prst="ellipse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42964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B4F3913-12D5-449B-B953-817B324F9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873" y="198871"/>
            <a:ext cx="10515600" cy="1325563"/>
          </a:xfrm>
        </p:spPr>
        <p:txBody>
          <a:bodyPr/>
          <a:lstStyle/>
          <a:p>
            <a:r>
              <a:rPr lang="es-MX" dirty="0"/>
              <a:t>Caso 1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2EC56C5-FB84-4044-ADFA-B8C92ACED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075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5337</TotalTime>
  <Words>674</Words>
  <Application>Microsoft Office PowerPoint</Application>
  <PresentationFormat>Panorámica</PresentationFormat>
  <Paragraphs>161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Tema de Office</vt:lpstr>
      <vt:lpstr>Proyecto calles</vt:lpstr>
      <vt:lpstr>Objetivos</vt:lpstr>
      <vt:lpstr>Metodología</vt:lpstr>
      <vt:lpstr>Presentación de PowerPoint</vt:lpstr>
      <vt:lpstr>Descripción estadística y cartográfica (k = 8)</vt:lpstr>
      <vt:lpstr>Presentación de PowerPoint</vt:lpstr>
      <vt:lpstr>Recategorización</vt:lpstr>
      <vt:lpstr>Caso 1</vt:lpstr>
      <vt:lpstr>Caso 1</vt:lpstr>
      <vt:lpstr>Caso 2</vt:lpstr>
      <vt:lpstr>Presentación de PowerPoint</vt:lpstr>
      <vt:lpstr>Dentro de lo anterior, cuáles son los más avejentados?</vt:lpstr>
      <vt:lpstr>Presentación de PowerPoint</vt:lpstr>
      <vt:lpstr>Qué pasa con la accesibilidad al tp?</vt:lpstr>
      <vt:lpstr>Presentación de PowerPoint</vt:lpstr>
      <vt:lpstr>Data de accesibilidad al transporte público</vt:lpstr>
      <vt:lpstr>Combinando</vt:lpstr>
      <vt:lpstr>Resultado combinatorial</vt:lpstr>
      <vt:lpstr>Presentación de PowerPoint</vt:lpstr>
      <vt:lpstr>Presentación de PowerPoint</vt:lpstr>
      <vt:lpstr>Presentación de PowerPoint</vt:lpstr>
      <vt:lpstr>Presentación de PowerPoint</vt:lpstr>
      <vt:lpstr>Cuántos adultos mayores en esta condición?</vt:lpstr>
      <vt:lpstr>Combinando</vt:lpstr>
      <vt:lpstr>SON DEMASIADOS…</vt:lpstr>
      <vt:lpstr>Presentación de PowerPoint</vt:lpstr>
      <vt:lpstr>Presentación de PowerPoint</vt:lpstr>
      <vt:lpstr>Presentación de PowerPoint</vt:lpstr>
      <vt:lpstr>Presentación de PowerPoint</vt:lpstr>
      <vt:lpstr>Y la caminabilidad?</vt:lpstr>
      <vt:lpstr>Presentación de PowerPoint</vt:lpstr>
      <vt:lpstr>Presentación de PowerPoint</vt:lpstr>
      <vt:lpstr>Presentación de PowerPoint</vt:lpstr>
      <vt:lpstr>Presentación de PowerPoint</vt:lpstr>
      <vt:lpstr>Cuáles  son las zonas más vulnerables con peor caminabilidad?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Emiliano Medina De Cortillas</dc:creator>
  <cp:lastModifiedBy>Diego Emiliano Medina De Cortillas</cp:lastModifiedBy>
  <cp:revision>58</cp:revision>
  <dcterms:created xsi:type="dcterms:W3CDTF">2022-04-05T19:37:11Z</dcterms:created>
  <dcterms:modified xsi:type="dcterms:W3CDTF">2022-04-18T20:54:11Z</dcterms:modified>
</cp:coreProperties>
</file>